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59" r:id="rId3"/>
    <p:sldId id="257" r:id="rId4"/>
    <p:sldId id="260" r:id="rId5"/>
    <p:sldId id="273" r:id="rId6"/>
    <p:sldId id="261" r:id="rId7"/>
    <p:sldId id="268" r:id="rId8"/>
    <p:sldId id="276" r:id="rId9"/>
    <p:sldId id="275" r:id="rId10"/>
    <p:sldId id="274" r:id="rId11"/>
    <p:sldId id="278" r:id="rId12"/>
    <p:sldId id="262" r:id="rId13"/>
    <p:sldId id="272" r:id="rId14"/>
    <p:sldId id="270" r:id="rId15"/>
    <p:sldId id="271" r:id="rId16"/>
  </p:sldIdLst>
  <p:sldSz cx="9144000" cy="6858000" type="screen4x3"/>
  <p:notesSz cx="6858000" cy="9144000"/>
  <p:defaultTextStyle>
    <a:defPPr>
      <a:defRPr lang="fr-FR"/>
    </a:defPPr>
    <a:lvl1pPr algn="ctr" rtl="0" fontAlgn="base">
      <a:spcBef>
        <a:spcPct val="0"/>
      </a:spcBef>
      <a:spcAft>
        <a:spcPct val="0"/>
      </a:spcAft>
      <a:defRPr sz="1400" kern="1200">
        <a:solidFill>
          <a:schemeClr val="tx1"/>
        </a:solidFill>
        <a:latin typeface="Lucida Sans" pitchFamily="34" charset="0"/>
        <a:ea typeface="+mn-ea"/>
        <a:cs typeface="Times New Roman" pitchFamily="18" charset="0"/>
      </a:defRPr>
    </a:lvl1pPr>
    <a:lvl2pPr marL="457200" algn="ctr" rtl="0" fontAlgn="base">
      <a:spcBef>
        <a:spcPct val="0"/>
      </a:spcBef>
      <a:spcAft>
        <a:spcPct val="0"/>
      </a:spcAft>
      <a:defRPr sz="1400" kern="1200">
        <a:solidFill>
          <a:schemeClr val="tx1"/>
        </a:solidFill>
        <a:latin typeface="Lucida Sans" pitchFamily="34" charset="0"/>
        <a:ea typeface="+mn-ea"/>
        <a:cs typeface="Times New Roman" pitchFamily="18" charset="0"/>
      </a:defRPr>
    </a:lvl2pPr>
    <a:lvl3pPr marL="914400" algn="ctr" rtl="0" fontAlgn="base">
      <a:spcBef>
        <a:spcPct val="0"/>
      </a:spcBef>
      <a:spcAft>
        <a:spcPct val="0"/>
      </a:spcAft>
      <a:defRPr sz="1400" kern="1200">
        <a:solidFill>
          <a:schemeClr val="tx1"/>
        </a:solidFill>
        <a:latin typeface="Lucida Sans" pitchFamily="34" charset="0"/>
        <a:ea typeface="+mn-ea"/>
        <a:cs typeface="Times New Roman" pitchFamily="18" charset="0"/>
      </a:defRPr>
    </a:lvl3pPr>
    <a:lvl4pPr marL="1371600" algn="ctr" rtl="0" fontAlgn="base">
      <a:spcBef>
        <a:spcPct val="0"/>
      </a:spcBef>
      <a:spcAft>
        <a:spcPct val="0"/>
      </a:spcAft>
      <a:defRPr sz="1400" kern="1200">
        <a:solidFill>
          <a:schemeClr val="tx1"/>
        </a:solidFill>
        <a:latin typeface="Lucida Sans" pitchFamily="34" charset="0"/>
        <a:ea typeface="+mn-ea"/>
        <a:cs typeface="Times New Roman" pitchFamily="18" charset="0"/>
      </a:defRPr>
    </a:lvl4pPr>
    <a:lvl5pPr marL="1828800" algn="ctr" rtl="0" fontAlgn="base">
      <a:spcBef>
        <a:spcPct val="0"/>
      </a:spcBef>
      <a:spcAft>
        <a:spcPct val="0"/>
      </a:spcAft>
      <a:defRPr sz="1400" kern="1200">
        <a:solidFill>
          <a:schemeClr val="tx1"/>
        </a:solidFill>
        <a:latin typeface="Lucida Sans" pitchFamily="34" charset="0"/>
        <a:ea typeface="+mn-ea"/>
        <a:cs typeface="Times New Roman" pitchFamily="18" charset="0"/>
      </a:defRPr>
    </a:lvl5pPr>
    <a:lvl6pPr marL="2286000" algn="l" defTabSz="914400" rtl="0" eaLnBrk="1" latinLnBrk="0" hangingPunct="1">
      <a:defRPr sz="1400" kern="1200">
        <a:solidFill>
          <a:schemeClr val="tx1"/>
        </a:solidFill>
        <a:latin typeface="Lucida Sans" pitchFamily="34" charset="0"/>
        <a:ea typeface="+mn-ea"/>
        <a:cs typeface="Times New Roman" pitchFamily="18" charset="0"/>
      </a:defRPr>
    </a:lvl6pPr>
    <a:lvl7pPr marL="2743200" algn="l" defTabSz="914400" rtl="0" eaLnBrk="1" latinLnBrk="0" hangingPunct="1">
      <a:defRPr sz="1400" kern="1200">
        <a:solidFill>
          <a:schemeClr val="tx1"/>
        </a:solidFill>
        <a:latin typeface="Lucida Sans" pitchFamily="34" charset="0"/>
        <a:ea typeface="+mn-ea"/>
        <a:cs typeface="Times New Roman" pitchFamily="18" charset="0"/>
      </a:defRPr>
    </a:lvl7pPr>
    <a:lvl8pPr marL="3200400" algn="l" defTabSz="914400" rtl="0" eaLnBrk="1" latinLnBrk="0" hangingPunct="1">
      <a:defRPr sz="1400" kern="1200">
        <a:solidFill>
          <a:schemeClr val="tx1"/>
        </a:solidFill>
        <a:latin typeface="Lucida Sans" pitchFamily="34" charset="0"/>
        <a:ea typeface="+mn-ea"/>
        <a:cs typeface="Times New Roman" pitchFamily="18" charset="0"/>
      </a:defRPr>
    </a:lvl8pPr>
    <a:lvl9pPr marL="3657600" algn="l" defTabSz="914400" rtl="0" eaLnBrk="1" latinLnBrk="0" hangingPunct="1">
      <a:defRPr sz="1400" kern="1200">
        <a:solidFill>
          <a:schemeClr val="tx1"/>
        </a:solidFill>
        <a:latin typeface="Lucida Sans" pitchFamily="34"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338"/>
    <a:srgbClr val="2295A4"/>
    <a:srgbClr val="25A19B"/>
    <a:srgbClr val="960000"/>
    <a:srgbClr val="FDC82F"/>
    <a:srgbClr val="11283B"/>
    <a:srgbClr val="DFEDF1"/>
    <a:srgbClr val="FFEEC3"/>
    <a:srgbClr val="FBDDE7"/>
    <a:srgbClr val="FEE6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32787"/>
    <p:restoredTop sz="90929"/>
  </p:normalViewPr>
  <p:slideViewPr>
    <p:cSldViewPr>
      <p:cViewPr>
        <p:scale>
          <a:sx n="80" d="100"/>
          <a:sy n="80" d="100"/>
        </p:scale>
        <p:origin x="-2526" y="-798"/>
      </p:cViewPr>
      <p:guideLst>
        <p:guide orient="horz" pos="2160"/>
        <p:guide pos="2880"/>
      </p:guideLst>
    </p:cSldViewPr>
  </p:slideViewPr>
  <p:notesTextViewPr>
    <p:cViewPr>
      <p:scale>
        <a:sx n="100" d="100"/>
        <a:sy n="100" d="100"/>
      </p:scale>
      <p:origin x="0" y="0"/>
    </p:cViewPr>
  </p:notesTextViewPr>
  <p:notesViewPr>
    <p:cSldViewPr>
      <p:cViewPr varScale="1">
        <p:scale>
          <a:sx n="63" d="100"/>
          <a:sy n="63" d="100"/>
        </p:scale>
        <p:origin x="-199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B68E06-FA09-4346-9EE4-35A6FC8C3BF1}" type="datetimeFigureOut">
              <a:rPr lang="fr-FR" smtClean="0"/>
              <a:pPr/>
              <a:t>22/09/2014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CABB3C-500B-4D43-834B-878D72276EC6}" type="slidenum">
              <a:rPr lang="fr-FR" smtClean="0"/>
              <a:pPr/>
              <a:t>‹N°›</a:t>
            </a:fld>
            <a:endParaRPr lang="fr-FR"/>
          </a:p>
        </p:txBody>
      </p:sp>
    </p:spTree>
    <p:extLst>
      <p:ext uri="{BB962C8B-B14F-4D97-AF65-F5344CB8AC3E}">
        <p14:creationId xmlns:p14="http://schemas.microsoft.com/office/powerpoint/2010/main" val="83147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endParaRPr lang="fr-FR"/>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fr-FR"/>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endParaRPr lang="fr-FR"/>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B3E78168-E6F5-4E44-8F99-50A04F4AE2F1}" type="slidenum">
              <a:rPr lang="fr-FR"/>
              <a:pPr/>
              <a:t>‹N°›</a:t>
            </a:fld>
            <a:endParaRPr lang="fr-FR"/>
          </a:p>
        </p:txBody>
      </p:sp>
    </p:spTree>
    <p:extLst>
      <p:ext uri="{BB962C8B-B14F-4D97-AF65-F5344CB8AC3E}">
        <p14:creationId xmlns:p14="http://schemas.microsoft.com/office/powerpoint/2010/main" val="5661426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114800" y="609600"/>
            <a:ext cx="2286000" cy="2286000"/>
          </a:xfrm>
        </p:spPr>
        <p:txBody>
          <a:bodyPr/>
          <a:lstStyle>
            <a:lvl1pPr>
              <a:defRPr sz="14000">
                <a:solidFill>
                  <a:srgbClr val="E3E2ED"/>
                </a:solidFill>
              </a:defRPr>
            </a:lvl1pPr>
          </a:lstStyle>
          <a:p>
            <a:r>
              <a:rPr lang="fr-FR" smtClean="0"/>
              <a:t>Cliquez pour modifier le style du titre</a:t>
            </a:r>
            <a:endParaRPr lang="fr-FR"/>
          </a:p>
        </p:txBody>
      </p:sp>
      <p:sp>
        <p:nvSpPr>
          <p:cNvPr id="4099" name="Rectangle 3"/>
          <p:cNvSpPr>
            <a:spLocks noGrp="1" noChangeArrowheads="1"/>
          </p:cNvSpPr>
          <p:nvPr>
            <p:ph type="subTitle" idx="1"/>
          </p:nvPr>
        </p:nvSpPr>
        <p:spPr>
          <a:xfrm>
            <a:off x="4267200" y="2971800"/>
            <a:ext cx="4191000" cy="2590800"/>
          </a:xfrm>
        </p:spPr>
        <p:txBody>
          <a:bodyPr/>
          <a:lstStyle>
            <a:lvl1pPr>
              <a:defRPr sz="3000">
                <a:solidFill>
                  <a:schemeClr val="tx1"/>
                </a:solidFill>
              </a:defRPr>
            </a:lvl1pPr>
          </a:lstStyle>
          <a:p>
            <a:r>
              <a:rPr lang="fr-FR" smtClean="0"/>
              <a:t>Cliquez pour modifier le style des sous-titres du masque</a:t>
            </a:r>
            <a:endParaRPr lang="fr-FR"/>
          </a:p>
        </p:txBody>
      </p:sp>
      <p:sp>
        <p:nvSpPr>
          <p:cNvPr id="4124" name="Rectangle 28"/>
          <p:cNvSpPr>
            <a:spLocks noGrp="1" noChangeArrowheads="1"/>
          </p:cNvSpPr>
          <p:nvPr>
            <p:ph type="dt" sz="half" idx="2"/>
          </p:nvPr>
        </p:nvSpPr>
        <p:spPr/>
        <p:txBody>
          <a:bodyPr/>
          <a:lstStyle>
            <a:lvl1pPr>
              <a:defRPr/>
            </a:lvl1pPr>
          </a:lstStyle>
          <a:p>
            <a:r>
              <a:rPr lang="fr-FR"/>
              <a:t>jour mois année</a:t>
            </a:r>
          </a:p>
        </p:txBody>
      </p:sp>
      <p:sp>
        <p:nvSpPr>
          <p:cNvPr id="4125" name="Rectangle 29"/>
          <p:cNvSpPr>
            <a:spLocks noGrp="1" noChangeArrowheads="1"/>
          </p:cNvSpPr>
          <p:nvPr>
            <p:ph type="ftr" sz="quarter" idx="3"/>
          </p:nvPr>
        </p:nvSpPr>
        <p:spPr/>
        <p:txBody>
          <a:bodyPr/>
          <a:lstStyle>
            <a:lvl1pPr>
              <a:defRPr/>
            </a:lvl1pPr>
          </a:lstStyle>
          <a:p>
            <a:r>
              <a:rPr lang="fr-FR" dirty="0" smtClean="0"/>
              <a:t>Banlieue-Est : cap vers les sciences</a:t>
            </a:r>
            <a:endParaRPr lang="fr-FR" dirty="0"/>
          </a:p>
        </p:txBody>
      </p:sp>
      <p:sp>
        <p:nvSpPr>
          <p:cNvPr id="4126" name="Rectangle 30"/>
          <p:cNvSpPr>
            <a:spLocks noGrp="1" noChangeArrowheads="1"/>
          </p:cNvSpPr>
          <p:nvPr>
            <p:ph type="sldNum" sz="quarter" idx="4"/>
          </p:nvPr>
        </p:nvSpPr>
        <p:spPr/>
        <p:txBody>
          <a:bodyPr/>
          <a:lstStyle>
            <a:lvl1pPr>
              <a:defRPr/>
            </a:lvl1pPr>
          </a:lstStyle>
          <a:p>
            <a:r>
              <a:rPr lang="fr-FR"/>
              <a:t>p. </a:t>
            </a:r>
            <a:fld id="{47DD22FF-7825-4E83-A26D-3A37A17B7A5B}" type="slidenum">
              <a:rPr lang="fr-FR"/>
              <a:pPr/>
              <a:t>‹N°›</a:t>
            </a:fld>
            <a:endParaRPr lang="fr-FR"/>
          </a:p>
        </p:txBody>
      </p:sp>
      <p:pic>
        <p:nvPicPr>
          <p:cNvPr id="4127" name="Picture 31" descr="D:\Prof\Clients\PLAN CREATIF\Upec (v97-2000)\Charte\Ppt\logo_UPEC_rvb.png"/>
          <p:cNvPicPr>
            <a:picLocks noChangeAspect="1" noChangeArrowheads="1"/>
          </p:cNvPicPr>
          <p:nvPr/>
        </p:nvPicPr>
        <p:blipFill>
          <a:blip r:embed="rId2" cstate="print"/>
          <a:stretch>
            <a:fillRect/>
          </a:stretch>
        </p:blipFill>
        <p:spPr bwMode="auto">
          <a:xfrm>
            <a:off x="304800" y="5957442"/>
            <a:ext cx="2036491" cy="856305"/>
          </a:xfrm>
          <a:prstGeom prst="rect">
            <a:avLst/>
          </a:prstGeom>
          <a:noFill/>
        </p:spPr>
      </p:pic>
      <p:sp>
        <p:nvSpPr>
          <p:cNvPr id="4128" name="Line 32"/>
          <p:cNvSpPr>
            <a:spLocks noChangeShapeType="1"/>
          </p:cNvSpPr>
          <p:nvPr/>
        </p:nvSpPr>
        <p:spPr bwMode="auto">
          <a:xfrm>
            <a:off x="6934200" y="6211888"/>
            <a:ext cx="0" cy="431800"/>
          </a:xfrm>
          <a:prstGeom prst="line">
            <a:avLst/>
          </a:prstGeom>
          <a:noFill/>
          <a:ln w="9525">
            <a:solidFill>
              <a:schemeClr val="tx1"/>
            </a:solidFill>
            <a:round/>
            <a:headEnd/>
            <a:tailEnd/>
          </a:ln>
          <a:effectLst/>
        </p:spPr>
        <p:txBody>
          <a:bodyPr/>
          <a:lstStyle/>
          <a:p>
            <a:endParaRPr lang="fr-FR"/>
          </a:p>
        </p:txBody>
      </p:sp>
      <p:sp>
        <p:nvSpPr>
          <p:cNvPr id="4129" name="Line 33"/>
          <p:cNvSpPr>
            <a:spLocks noChangeShapeType="1"/>
          </p:cNvSpPr>
          <p:nvPr/>
        </p:nvSpPr>
        <p:spPr bwMode="auto">
          <a:xfrm>
            <a:off x="3886200" y="6211888"/>
            <a:ext cx="0" cy="431800"/>
          </a:xfrm>
          <a:prstGeom prst="line">
            <a:avLst/>
          </a:prstGeom>
          <a:noFill/>
          <a:ln w="9525">
            <a:solidFill>
              <a:schemeClr val="tx1"/>
            </a:solidFill>
            <a:round/>
            <a:headEnd/>
            <a:tailEnd/>
          </a:ln>
          <a:effectLst/>
        </p:spPr>
        <p:txBody>
          <a:bodyPr/>
          <a:lstStyle/>
          <a:p>
            <a:endParaRPr lang="fr-FR"/>
          </a:p>
        </p:txBody>
      </p:sp>
      <p:sp>
        <p:nvSpPr>
          <p:cNvPr id="4130" name="Line 34"/>
          <p:cNvSpPr>
            <a:spLocks noChangeShapeType="1"/>
          </p:cNvSpPr>
          <p:nvPr/>
        </p:nvSpPr>
        <p:spPr bwMode="auto">
          <a:xfrm>
            <a:off x="8134350" y="6211888"/>
            <a:ext cx="0" cy="431800"/>
          </a:xfrm>
          <a:prstGeom prst="line">
            <a:avLst/>
          </a:prstGeom>
          <a:noFill/>
          <a:ln w="9525">
            <a:solidFill>
              <a:schemeClr val="tx1"/>
            </a:solidFill>
            <a:round/>
            <a:headEnd/>
            <a:tailEnd/>
          </a:ln>
          <a:effectLst/>
        </p:spPr>
        <p:txBody>
          <a:body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t>jour mois année</a:t>
            </a:r>
          </a:p>
        </p:txBody>
      </p:sp>
      <p:sp>
        <p:nvSpPr>
          <p:cNvPr id="5" name="Espace réservé du pied de page 4"/>
          <p:cNvSpPr>
            <a:spLocks noGrp="1"/>
          </p:cNvSpPr>
          <p:nvPr>
            <p:ph type="ftr" sz="quarter" idx="11"/>
          </p:nvPr>
        </p:nvSpPr>
        <p:spPr/>
        <p:txBody>
          <a:bodyPr/>
          <a:lstStyle>
            <a:lvl1pPr>
              <a:defRPr/>
            </a:lvl1pPr>
          </a:lstStyle>
          <a:p>
            <a:r>
              <a:rPr lang="fr-FR"/>
              <a:t>Titre du document</a:t>
            </a:r>
          </a:p>
        </p:txBody>
      </p:sp>
      <p:sp>
        <p:nvSpPr>
          <p:cNvPr id="6" name="Espace réservé du numéro de diapositive 5"/>
          <p:cNvSpPr>
            <a:spLocks noGrp="1"/>
          </p:cNvSpPr>
          <p:nvPr>
            <p:ph type="sldNum" sz="quarter" idx="12"/>
          </p:nvPr>
        </p:nvSpPr>
        <p:spPr/>
        <p:txBody>
          <a:bodyPr/>
          <a:lstStyle>
            <a:lvl1pPr>
              <a:defRPr/>
            </a:lvl1pPr>
          </a:lstStyle>
          <a:p>
            <a:r>
              <a:rPr lang="fr-FR"/>
              <a:t>p. </a:t>
            </a:r>
            <a:fld id="{5E919336-9837-4FA6-9797-B11CD2E452FC}"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70650" y="114300"/>
            <a:ext cx="2063750" cy="56769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79400" y="114300"/>
            <a:ext cx="6038850" cy="56769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t>jour mois année</a:t>
            </a:r>
          </a:p>
        </p:txBody>
      </p:sp>
      <p:sp>
        <p:nvSpPr>
          <p:cNvPr id="5" name="Espace réservé du pied de page 4"/>
          <p:cNvSpPr>
            <a:spLocks noGrp="1"/>
          </p:cNvSpPr>
          <p:nvPr>
            <p:ph type="ftr" sz="quarter" idx="11"/>
          </p:nvPr>
        </p:nvSpPr>
        <p:spPr/>
        <p:txBody>
          <a:bodyPr/>
          <a:lstStyle>
            <a:lvl1pPr>
              <a:defRPr/>
            </a:lvl1pPr>
          </a:lstStyle>
          <a:p>
            <a:r>
              <a:rPr lang="fr-FR"/>
              <a:t>Titre du document</a:t>
            </a:r>
          </a:p>
        </p:txBody>
      </p:sp>
      <p:sp>
        <p:nvSpPr>
          <p:cNvPr id="6" name="Espace réservé du numéro de diapositive 5"/>
          <p:cNvSpPr>
            <a:spLocks noGrp="1"/>
          </p:cNvSpPr>
          <p:nvPr>
            <p:ph type="sldNum" sz="quarter" idx="12"/>
          </p:nvPr>
        </p:nvSpPr>
        <p:spPr/>
        <p:txBody>
          <a:bodyPr/>
          <a:lstStyle>
            <a:lvl1pPr>
              <a:defRPr/>
            </a:lvl1pPr>
          </a:lstStyle>
          <a:p>
            <a:r>
              <a:rPr lang="fr-FR"/>
              <a:t>p. </a:t>
            </a:r>
            <a:fld id="{ACC20F78-8198-48CB-B7F1-EA911AFEAF52}"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r>
              <a:rPr lang="fr-FR"/>
              <a:t>jour mois année</a:t>
            </a:r>
          </a:p>
        </p:txBody>
      </p:sp>
      <p:sp>
        <p:nvSpPr>
          <p:cNvPr id="5" name="Espace réservé du pied de page 4"/>
          <p:cNvSpPr>
            <a:spLocks noGrp="1"/>
          </p:cNvSpPr>
          <p:nvPr>
            <p:ph type="ftr" sz="quarter" idx="11"/>
          </p:nvPr>
        </p:nvSpPr>
        <p:spPr/>
        <p:txBody>
          <a:bodyPr/>
          <a:lstStyle>
            <a:lvl1pPr>
              <a:defRPr/>
            </a:lvl1pPr>
          </a:lstStyle>
          <a:p>
            <a:r>
              <a:rPr lang="fr-FR"/>
              <a:t>Titre du document</a:t>
            </a:r>
          </a:p>
        </p:txBody>
      </p:sp>
      <p:sp>
        <p:nvSpPr>
          <p:cNvPr id="6" name="Espace réservé du numéro de diapositive 5"/>
          <p:cNvSpPr>
            <a:spLocks noGrp="1"/>
          </p:cNvSpPr>
          <p:nvPr>
            <p:ph type="sldNum" sz="quarter" idx="12"/>
          </p:nvPr>
        </p:nvSpPr>
        <p:spPr/>
        <p:txBody>
          <a:bodyPr/>
          <a:lstStyle>
            <a:lvl1pPr>
              <a:defRPr/>
            </a:lvl1pPr>
          </a:lstStyle>
          <a:p>
            <a:r>
              <a:rPr lang="fr-FR"/>
              <a:t>p. </a:t>
            </a:r>
            <a:fld id="{3C6A2129-7E76-4DCC-8019-1B9F9A4AFFE6}"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r>
              <a:rPr lang="fr-FR"/>
              <a:t>jour mois année</a:t>
            </a:r>
          </a:p>
        </p:txBody>
      </p:sp>
      <p:sp>
        <p:nvSpPr>
          <p:cNvPr id="5" name="Espace réservé du pied de page 4"/>
          <p:cNvSpPr>
            <a:spLocks noGrp="1"/>
          </p:cNvSpPr>
          <p:nvPr>
            <p:ph type="ftr" sz="quarter" idx="11"/>
          </p:nvPr>
        </p:nvSpPr>
        <p:spPr/>
        <p:txBody>
          <a:bodyPr/>
          <a:lstStyle>
            <a:lvl1pPr>
              <a:defRPr/>
            </a:lvl1pPr>
          </a:lstStyle>
          <a:p>
            <a:r>
              <a:rPr lang="fr-FR"/>
              <a:t>Titre du document</a:t>
            </a:r>
          </a:p>
        </p:txBody>
      </p:sp>
      <p:sp>
        <p:nvSpPr>
          <p:cNvPr id="6" name="Espace réservé du numéro de diapositive 5"/>
          <p:cNvSpPr>
            <a:spLocks noGrp="1"/>
          </p:cNvSpPr>
          <p:nvPr>
            <p:ph type="sldNum" sz="quarter" idx="12"/>
          </p:nvPr>
        </p:nvSpPr>
        <p:spPr/>
        <p:txBody>
          <a:bodyPr/>
          <a:lstStyle>
            <a:lvl1pPr>
              <a:defRPr/>
            </a:lvl1pPr>
          </a:lstStyle>
          <a:p>
            <a:r>
              <a:rPr lang="fr-FR"/>
              <a:t>p. </a:t>
            </a:r>
            <a:fld id="{C26CF2C9-8792-4F10-939A-7C3682D6D05D}"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282700" y="1752600"/>
            <a:ext cx="354965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84750" y="1752600"/>
            <a:ext cx="354965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lvl1pPr>
              <a:defRPr/>
            </a:lvl1pPr>
          </a:lstStyle>
          <a:p>
            <a:r>
              <a:rPr lang="fr-FR"/>
              <a:t>jour mois année</a:t>
            </a:r>
          </a:p>
        </p:txBody>
      </p:sp>
      <p:sp>
        <p:nvSpPr>
          <p:cNvPr id="6" name="Espace réservé du pied de page 5"/>
          <p:cNvSpPr>
            <a:spLocks noGrp="1"/>
          </p:cNvSpPr>
          <p:nvPr>
            <p:ph type="ftr" sz="quarter" idx="11"/>
          </p:nvPr>
        </p:nvSpPr>
        <p:spPr/>
        <p:txBody>
          <a:bodyPr/>
          <a:lstStyle>
            <a:lvl1pPr>
              <a:defRPr/>
            </a:lvl1pPr>
          </a:lstStyle>
          <a:p>
            <a:r>
              <a:rPr lang="fr-FR"/>
              <a:t>Titre du document</a:t>
            </a:r>
          </a:p>
        </p:txBody>
      </p:sp>
      <p:sp>
        <p:nvSpPr>
          <p:cNvPr id="7" name="Espace réservé du numéro de diapositive 6"/>
          <p:cNvSpPr>
            <a:spLocks noGrp="1"/>
          </p:cNvSpPr>
          <p:nvPr>
            <p:ph type="sldNum" sz="quarter" idx="12"/>
          </p:nvPr>
        </p:nvSpPr>
        <p:spPr/>
        <p:txBody>
          <a:bodyPr/>
          <a:lstStyle>
            <a:lvl1pPr>
              <a:defRPr/>
            </a:lvl1pPr>
          </a:lstStyle>
          <a:p>
            <a:r>
              <a:rPr lang="fr-FR"/>
              <a:t>p. </a:t>
            </a:r>
            <a:fld id="{953A5CA1-B827-4B67-A955-C6ACCFCC9B0C}"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lvl1pPr>
              <a:defRPr/>
            </a:lvl1pPr>
          </a:lstStyle>
          <a:p>
            <a:r>
              <a:rPr lang="fr-FR"/>
              <a:t>jour mois année</a:t>
            </a:r>
          </a:p>
        </p:txBody>
      </p:sp>
      <p:sp>
        <p:nvSpPr>
          <p:cNvPr id="8" name="Espace réservé du pied de page 7"/>
          <p:cNvSpPr>
            <a:spLocks noGrp="1"/>
          </p:cNvSpPr>
          <p:nvPr>
            <p:ph type="ftr" sz="quarter" idx="11"/>
          </p:nvPr>
        </p:nvSpPr>
        <p:spPr/>
        <p:txBody>
          <a:bodyPr/>
          <a:lstStyle>
            <a:lvl1pPr>
              <a:defRPr/>
            </a:lvl1pPr>
          </a:lstStyle>
          <a:p>
            <a:r>
              <a:rPr lang="fr-FR"/>
              <a:t>Titre du document</a:t>
            </a:r>
          </a:p>
        </p:txBody>
      </p:sp>
      <p:sp>
        <p:nvSpPr>
          <p:cNvPr id="9" name="Espace réservé du numéro de diapositive 8"/>
          <p:cNvSpPr>
            <a:spLocks noGrp="1"/>
          </p:cNvSpPr>
          <p:nvPr>
            <p:ph type="sldNum" sz="quarter" idx="12"/>
          </p:nvPr>
        </p:nvSpPr>
        <p:spPr/>
        <p:txBody>
          <a:bodyPr/>
          <a:lstStyle>
            <a:lvl1pPr>
              <a:defRPr/>
            </a:lvl1pPr>
          </a:lstStyle>
          <a:p>
            <a:r>
              <a:rPr lang="fr-FR"/>
              <a:t>p. </a:t>
            </a:r>
            <a:fld id="{96783DCF-D69E-4BE4-82E7-13614784038C}"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lvl1pPr>
              <a:defRPr/>
            </a:lvl1pPr>
          </a:lstStyle>
          <a:p>
            <a:r>
              <a:rPr lang="fr-FR"/>
              <a:t>jour mois année</a:t>
            </a:r>
          </a:p>
        </p:txBody>
      </p:sp>
      <p:sp>
        <p:nvSpPr>
          <p:cNvPr id="4" name="Espace réservé du pied de page 3"/>
          <p:cNvSpPr>
            <a:spLocks noGrp="1"/>
          </p:cNvSpPr>
          <p:nvPr>
            <p:ph type="ftr" sz="quarter" idx="11"/>
          </p:nvPr>
        </p:nvSpPr>
        <p:spPr/>
        <p:txBody>
          <a:bodyPr/>
          <a:lstStyle>
            <a:lvl1pPr>
              <a:defRPr/>
            </a:lvl1pPr>
          </a:lstStyle>
          <a:p>
            <a:r>
              <a:rPr lang="fr-FR"/>
              <a:t>Titre du document</a:t>
            </a:r>
          </a:p>
        </p:txBody>
      </p:sp>
      <p:sp>
        <p:nvSpPr>
          <p:cNvPr id="5" name="Espace réservé du numéro de diapositive 4"/>
          <p:cNvSpPr>
            <a:spLocks noGrp="1"/>
          </p:cNvSpPr>
          <p:nvPr>
            <p:ph type="sldNum" sz="quarter" idx="12"/>
          </p:nvPr>
        </p:nvSpPr>
        <p:spPr/>
        <p:txBody>
          <a:bodyPr/>
          <a:lstStyle>
            <a:lvl1pPr>
              <a:defRPr/>
            </a:lvl1pPr>
          </a:lstStyle>
          <a:p>
            <a:r>
              <a:rPr lang="fr-FR"/>
              <a:t>p. </a:t>
            </a:r>
            <a:fld id="{26CDA57C-CB8A-446E-94F0-9FC59D5D01A1}"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r>
              <a:rPr lang="fr-FR"/>
              <a:t>jour mois année</a:t>
            </a:r>
          </a:p>
        </p:txBody>
      </p:sp>
      <p:sp>
        <p:nvSpPr>
          <p:cNvPr id="3" name="Espace réservé du pied de page 2"/>
          <p:cNvSpPr>
            <a:spLocks noGrp="1"/>
          </p:cNvSpPr>
          <p:nvPr>
            <p:ph type="ftr" sz="quarter" idx="11"/>
          </p:nvPr>
        </p:nvSpPr>
        <p:spPr/>
        <p:txBody>
          <a:bodyPr/>
          <a:lstStyle>
            <a:lvl1pPr>
              <a:defRPr/>
            </a:lvl1pPr>
          </a:lstStyle>
          <a:p>
            <a:r>
              <a:rPr lang="fr-FR"/>
              <a:t>Titre du document</a:t>
            </a:r>
          </a:p>
        </p:txBody>
      </p:sp>
      <p:sp>
        <p:nvSpPr>
          <p:cNvPr id="4" name="Espace réservé du numéro de diapositive 3"/>
          <p:cNvSpPr>
            <a:spLocks noGrp="1"/>
          </p:cNvSpPr>
          <p:nvPr>
            <p:ph type="sldNum" sz="quarter" idx="12"/>
          </p:nvPr>
        </p:nvSpPr>
        <p:spPr/>
        <p:txBody>
          <a:bodyPr/>
          <a:lstStyle>
            <a:lvl1pPr>
              <a:defRPr/>
            </a:lvl1pPr>
          </a:lstStyle>
          <a:p>
            <a:r>
              <a:rPr lang="fr-FR"/>
              <a:t>p. </a:t>
            </a:r>
            <a:fld id="{0785326E-1D5F-48BA-9D0F-8D650B6E6F95}"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jour mois année</a:t>
            </a:r>
          </a:p>
        </p:txBody>
      </p:sp>
      <p:sp>
        <p:nvSpPr>
          <p:cNvPr id="6" name="Espace réservé du pied de page 5"/>
          <p:cNvSpPr>
            <a:spLocks noGrp="1"/>
          </p:cNvSpPr>
          <p:nvPr>
            <p:ph type="ftr" sz="quarter" idx="11"/>
          </p:nvPr>
        </p:nvSpPr>
        <p:spPr/>
        <p:txBody>
          <a:bodyPr/>
          <a:lstStyle>
            <a:lvl1pPr>
              <a:defRPr/>
            </a:lvl1pPr>
          </a:lstStyle>
          <a:p>
            <a:r>
              <a:rPr lang="fr-FR"/>
              <a:t>Titre du document</a:t>
            </a:r>
          </a:p>
        </p:txBody>
      </p:sp>
      <p:sp>
        <p:nvSpPr>
          <p:cNvPr id="7" name="Espace réservé du numéro de diapositive 6"/>
          <p:cNvSpPr>
            <a:spLocks noGrp="1"/>
          </p:cNvSpPr>
          <p:nvPr>
            <p:ph type="sldNum" sz="quarter" idx="12"/>
          </p:nvPr>
        </p:nvSpPr>
        <p:spPr/>
        <p:txBody>
          <a:bodyPr/>
          <a:lstStyle>
            <a:lvl1pPr>
              <a:defRPr/>
            </a:lvl1pPr>
          </a:lstStyle>
          <a:p>
            <a:r>
              <a:rPr lang="fr-FR"/>
              <a:t>p. </a:t>
            </a:r>
            <a:fld id="{46AB2962-08F2-4AC2-AA7E-DEB96626BE65}"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r>
              <a:rPr lang="fr-FR"/>
              <a:t>jour mois année</a:t>
            </a:r>
          </a:p>
        </p:txBody>
      </p:sp>
      <p:sp>
        <p:nvSpPr>
          <p:cNvPr id="6" name="Espace réservé du pied de page 5"/>
          <p:cNvSpPr>
            <a:spLocks noGrp="1"/>
          </p:cNvSpPr>
          <p:nvPr>
            <p:ph type="ftr" sz="quarter" idx="11"/>
          </p:nvPr>
        </p:nvSpPr>
        <p:spPr/>
        <p:txBody>
          <a:bodyPr/>
          <a:lstStyle>
            <a:lvl1pPr>
              <a:defRPr/>
            </a:lvl1pPr>
          </a:lstStyle>
          <a:p>
            <a:r>
              <a:rPr lang="fr-FR"/>
              <a:t>Titre du document</a:t>
            </a:r>
          </a:p>
        </p:txBody>
      </p:sp>
      <p:sp>
        <p:nvSpPr>
          <p:cNvPr id="7" name="Espace réservé du numéro de diapositive 6"/>
          <p:cNvSpPr>
            <a:spLocks noGrp="1"/>
          </p:cNvSpPr>
          <p:nvPr>
            <p:ph type="sldNum" sz="quarter" idx="12"/>
          </p:nvPr>
        </p:nvSpPr>
        <p:spPr/>
        <p:txBody>
          <a:bodyPr/>
          <a:lstStyle>
            <a:lvl1pPr>
              <a:defRPr/>
            </a:lvl1pPr>
          </a:lstStyle>
          <a:p>
            <a:r>
              <a:rPr lang="fr-FR"/>
              <a:t>p. </a:t>
            </a:r>
            <a:fld id="{35FF91F7-325D-4AC8-8B54-CF1A4386BC37}"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79400" y="114300"/>
            <a:ext cx="6858000" cy="3048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fr-FR" smtClean="0"/>
              <a:t>Cliquez pour modifier le style du titre du masque</a:t>
            </a:r>
          </a:p>
        </p:txBody>
      </p:sp>
      <p:sp>
        <p:nvSpPr>
          <p:cNvPr id="1027" name="Rectangle 3"/>
          <p:cNvSpPr>
            <a:spLocks noGrp="1" noChangeArrowheads="1"/>
          </p:cNvSpPr>
          <p:nvPr>
            <p:ph type="body" idx="1"/>
          </p:nvPr>
        </p:nvSpPr>
        <p:spPr bwMode="auto">
          <a:xfrm>
            <a:off x="1282700" y="1752600"/>
            <a:ext cx="7251700" cy="403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1043" name="Rectangle 19"/>
          <p:cNvSpPr>
            <a:spLocks noGrp="1" noChangeArrowheads="1"/>
          </p:cNvSpPr>
          <p:nvPr>
            <p:ph type="dt" sz="half" idx="2"/>
          </p:nvPr>
        </p:nvSpPr>
        <p:spPr bwMode="auto">
          <a:xfrm>
            <a:off x="7016750" y="6367463"/>
            <a:ext cx="1060450"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defRPr sz="800" i="1"/>
            </a:lvl1pPr>
          </a:lstStyle>
          <a:p>
            <a:r>
              <a:rPr lang="fr-FR"/>
              <a:t>jour mois année</a:t>
            </a:r>
          </a:p>
        </p:txBody>
      </p:sp>
      <p:sp>
        <p:nvSpPr>
          <p:cNvPr id="1044" name="Rectangle 20"/>
          <p:cNvSpPr>
            <a:spLocks noGrp="1" noChangeArrowheads="1"/>
          </p:cNvSpPr>
          <p:nvPr>
            <p:ph type="ftr" sz="quarter" idx="3"/>
          </p:nvPr>
        </p:nvSpPr>
        <p:spPr bwMode="auto">
          <a:xfrm>
            <a:off x="3962400" y="6367463"/>
            <a:ext cx="2895600"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sz="800" i="1"/>
            </a:lvl1pPr>
          </a:lstStyle>
          <a:p>
            <a:r>
              <a:rPr lang="fr-FR" dirty="0" smtClean="0"/>
              <a:t>Banlieue Est : Cap vers les sciences</a:t>
            </a:r>
            <a:endParaRPr lang="fr-FR" dirty="0"/>
          </a:p>
        </p:txBody>
      </p:sp>
      <p:sp>
        <p:nvSpPr>
          <p:cNvPr id="1045" name="Rectangle 21"/>
          <p:cNvSpPr>
            <a:spLocks noGrp="1" noChangeArrowheads="1"/>
          </p:cNvSpPr>
          <p:nvPr>
            <p:ph type="sldNum" sz="quarter" idx="4"/>
          </p:nvPr>
        </p:nvSpPr>
        <p:spPr bwMode="auto">
          <a:xfrm>
            <a:off x="8262938" y="6367463"/>
            <a:ext cx="500062" cy="12223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l">
              <a:defRPr sz="800"/>
            </a:lvl1pPr>
          </a:lstStyle>
          <a:p>
            <a:r>
              <a:rPr lang="fr-FR"/>
              <a:t>p. </a:t>
            </a:r>
            <a:fld id="{68381906-EE80-4D6F-ABC9-4ADDD88AE5DB}" type="slidenum">
              <a:rPr lang="fr-FR"/>
              <a:pPr/>
              <a:t>‹N°›</a:t>
            </a:fld>
            <a:endParaRPr lang="fr-FR"/>
          </a:p>
        </p:txBody>
      </p:sp>
      <p:pic>
        <p:nvPicPr>
          <p:cNvPr id="1046" name="Picture 22" descr="D:\Prof\Clients\PLAN CREATIF\Upec (v97-2000)\Charte\Ppt\logo_UPEC_rvb.png"/>
          <p:cNvPicPr>
            <a:picLocks noChangeAspect="1" noChangeArrowheads="1"/>
          </p:cNvPicPr>
          <p:nvPr/>
        </p:nvPicPr>
        <p:blipFill>
          <a:blip r:embed="rId13" cstate="print"/>
          <a:stretch>
            <a:fillRect/>
          </a:stretch>
        </p:blipFill>
        <p:spPr bwMode="auto">
          <a:xfrm>
            <a:off x="304800" y="5957442"/>
            <a:ext cx="2036491" cy="856305"/>
          </a:xfrm>
          <a:prstGeom prst="rect">
            <a:avLst/>
          </a:prstGeom>
          <a:noFill/>
        </p:spPr>
      </p:pic>
      <p:sp>
        <p:nvSpPr>
          <p:cNvPr id="1047" name="Line 23"/>
          <p:cNvSpPr>
            <a:spLocks noChangeShapeType="1"/>
          </p:cNvSpPr>
          <p:nvPr/>
        </p:nvSpPr>
        <p:spPr bwMode="auto">
          <a:xfrm>
            <a:off x="6934200" y="6211888"/>
            <a:ext cx="0" cy="431800"/>
          </a:xfrm>
          <a:prstGeom prst="line">
            <a:avLst/>
          </a:prstGeom>
          <a:noFill/>
          <a:ln w="9525">
            <a:solidFill>
              <a:schemeClr val="tx1"/>
            </a:solidFill>
            <a:round/>
            <a:headEnd/>
            <a:tailEnd/>
          </a:ln>
          <a:effectLst/>
        </p:spPr>
        <p:txBody>
          <a:bodyPr/>
          <a:lstStyle/>
          <a:p>
            <a:endParaRPr lang="fr-FR"/>
          </a:p>
        </p:txBody>
      </p:sp>
      <p:sp>
        <p:nvSpPr>
          <p:cNvPr id="1048" name="Line 24"/>
          <p:cNvSpPr>
            <a:spLocks noChangeShapeType="1"/>
          </p:cNvSpPr>
          <p:nvPr/>
        </p:nvSpPr>
        <p:spPr bwMode="auto">
          <a:xfrm>
            <a:off x="3886200" y="6211888"/>
            <a:ext cx="0" cy="431800"/>
          </a:xfrm>
          <a:prstGeom prst="line">
            <a:avLst/>
          </a:prstGeom>
          <a:noFill/>
          <a:ln w="9525">
            <a:solidFill>
              <a:schemeClr val="tx1"/>
            </a:solidFill>
            <a:round/>
            <a:headEnd/>
            <a:tailEnd/>
          </a:ln>
          <a:effectLst/>
        </p:spPr>
        <p:txBody>
          <a:bodyPr/>
          <a:lstStyle/>
          <a:p>
            <a:endParaRPr lang="fr-FR"/>
          </a:p>
        </p:txBody>
      </p:sp>
      <p:sp>
        <p:nvSpPr>
          <p:cNvPr id="1049" name="Line 25"/>
          <p:cNvSpPr>
            <a:spLocks noChangeShapeType="1"/>
          </p:cNvSpPr>
          <p:nvPr/>
        </p:nvSpPr>
        <p:spPr bwMode="auto">
          <a:xfrm>
            <a:off x="8134350" y="6211888"/>
            <a:ext cx="0" cy="431800"/>
          </a:xfrm>
          <a:prstGeom prst="line">
            <a:avLst/>
          </a:prstGeom>
          <a:noFill/>
          <a:ln w="9525">
            <a:solidFill>
              <a:schemeClr val="tx1"/>
            </a:solidFill>
            <a:round/>
            <a:headEnd/>
            <a:tailEnd/>
          </a:ln>
          <a:effectLst/>
        </p:spPr>
        <p:txBody>
          <a:bodyPr/>
          <a:lstStyle/>
          <a:p>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rtl="0" eaLnBrk="1" fontAlgn="base" hangingPunct="1">
        <a:spcBef>
          <a:spcPct val="0"/>
        </a:spcBef>
        <a:spcAft>
          <a:spcPct val="0"/>
        </a:spcAft>
        <a:defRPr sz="1400" b="1">
          <a:solidFill>
            <a:schemeClr val="tx1"/>
          </a:solidFill>
          <a:latin typeface="+mj-lt"/>
          <a:ea typeface="+mj-ea"/>
          <a:cs typeface="+mj-cs"/>
        </a:defRPr>
      </a:lvl1pPr>
      <a:lvl2pPr algn="l" rtl="0" eaLnBrk="1" fontAlgn="base" hangingPunct="1">
        <a:spcBef>
          <a:spcPct val="0"/>
        </a:spcBef>
        <a:spcAft>
          <a:spcPct val="0"/>
        </a:spcAft>
        <a:defRPr sz="1400" b="1">
          <a:solidFill>
            <a:schemeClr val="tx1"/>
          </a:solidFill>
          <a:latin typeface="Lucida Sans" pitchFamily="34" charset="0"/>
          <a:cs typeface="Times New Roman" pitchFamily="18" charset="0"/>
        </a:defRPr>
      </a:lvl2pPr>
      <a:lvl3pPr algn="l" rtl="0" eaLnBrk="1" fontAlgn="base" hangingPunct="1">
        <a:spcBef>
          <a:spcPct val="0"/>
        </a:spcBef>
        <a:spcAft>
          <a:spcPct val="0"/>
        </a:spcAft>
        <a:defRPr sz="1400" b="1">
          <a:solidFill>
            <a:schemeClr val="tx1"/>
          </a:solidFill>
          <a:latin typeface="Lucida Sans" pitchFamily="34" charset="0"/>
          <a:cs typeface="Times New Roman" pitchFamily="18" charset="0"/>
        </a:defRPr>
      </a:lvl3pPr>
      <a:lvl4pPr algn="l" rtl="0" eaLnBrk="1" fontAlgn="base" hangingPunct="1">
        <a:spcBef>
          <a:spcPct val="0"/>
        </a:spcBef>
        <a:spcAft>
          <a:spcPct val="0"/>
        </a:spcAft>
        <a:defRPr sz="1400" b="1">
          <a:solidFill>
            <a:schemeClr val="tx1"/>
          </a:solidFill>
          <a:latin typeface="Lucida Sans" pitchFamily="34" charset="0"/>
          <a:cs typeface="Times New Roman" pitchFamily="18" charset="0"/>
        </a:defRPr>
      </a:lvl4pPr>
      <a:lvl5pPr algn="l" rtl="0" eaLnBrk="1" fontAlgn="base" hangingPunct="1">
        <a:spcBef>
          <a:spcPct val="0"/>
        </a:spcBef>
        <a:spcAft>
          <a:spcPct val="0"/>
        </a:spcAft>
        <a:defRPr sz="1400" b="1">
          <a:solidFill>
            <a:schemeClr val="tx1"/>
          </a:solidFill>
          <a:latin typeface="Lucida Sans" pitchFamily="34" charset="0"/>
          <a:cs typeface="Times New Roman" pitchFamily="18" charset="0"/>
        </a:defRPr>
      </a:lvl5pPr>
      <a:lvl6pPr marL="457200" algn="l" rtl="0" eaLnBrk="1" fontAlgn="base" hangingPunct="1">
        <a:spcBef>
          <a:spcPct val="0"/>
        </a:spcBef>
        <a:spcAft>
          <a:spcPct val="0"/>
        </a:spcAft>
        <a:defRPr sz="1400" b="1">
          <a:solidFill>
            <a:schemeClr val="tx1"/>
          </a:solidFill>
          <a:latin typeface="Lucida Sans" pitchFamily="34" charset="0"/>
          <a:cs typeface="Times New Roman" pitchFamily="18" charset="0"/>
        </a:defRPr>
      </a:lvl6pPr>
      <a:lvl7pPr marL="914400" algn="l" rtl="0" eaLnBrk="1" fontAlgn="base" hangingPunct="1">
        <a:spcBef>
          <a:spcPct val="0"/>
        </a:spcBef>
        <a:spcAft>
          <a:spcPct val="0"/>
        </a:spcAft>
        <a:defRPr sz="1400" b="1">
          <a:solidFill>
            <a:schemeClr val="tx1"/>
          </a:solidFill>
          <a:latin typeface="Lucida Sans" pitchFamily="34" charset="0"/>
          <a:cs typeface="Times New Roman" pitchFamily="18" charset="0"/>
        </a:defRPr>
      </a:lvl7pPr>
      <a:lvl8pPr marL="1371600" algn="l" rtl="0" eaLnBrk="1" fontAlgn="base" hangingPunct="1">
        <a:spcBef>
          <a:spcPct val="0"/>
        </a:spcBef>
        <a:spcAft>
          <a:spcPct val="0"/>
        </a:spcAft>
        <a:defRPr sz="1400" b="1">
          <a:solidFill>
            <a:schemeClr val="tx1"/>
          </a:solidFill>
          <a:latin typeface="Lucida Sans" pitchFamily="34" charset="0"/>
          <a:cs typeface="Times New Roman" pitchFamily="18" charset="0"/>
        </a:defRPr>
      </a:lvl8pPr>
      <a:lvl9pPr marL="1828800" algn="l" rtl="0" eaLnBrk="1" fontAlgn="base" hangingPunct="1">
        <a:spcBef>
          <a:spcPct val="0"/>
        </a:spcBef>
        <a:spcAft>
          <a:spcPct val="0"/>
        </a:spcAft>
        <a:defRPr sz="1400" b="1">
          <a:solidFill>
            <a:schemeClr val="tx1"/>
          </a:solidFill>
          <a:latin typeface="Lucida Sans" pitchFamily="34" charset="0"/>
          <a:cs typeface="Times New Roman" pitchFamily="18" charset="0"/>
        </a:defRPr>
      </a:lvl9pPr>
    </p:titleStyle>
    <p:bodyStyle>
      <a:lvl1pPr algn="l" rtl="0" eaLnBrk="1" fontAlgn="base" hangingPunct="1">
        <a:spcBef>
          <a:spcPct val="100000"/>
        </a:spcBef>
        <a:spcAft>
          <a:spcPct val="0"/>
        </a:spcAft>
        <a:defRPr sz="2400" b="1">
          <a:solidFill>
            <a:schemeClr val="tx2"/>
          </a:solidFill>
          <a:latin typeface="+mn-lt"/>
          <a:ea typeface="+mn-ea"/>
          <a:cs typeface="+mn-cs"/>
        </a:defRPr>
      </a:lvl1pPr>
      <a:lvl2pPr marL="1588" algn="l" rtl="0" eaLnBrk="1" fontAlgn="base" hangingPunct="1">
        <a:spcBef>
          <a:spcPct val="100000"/>
        </a:spcBef>
        <a:spcAft>
          <a:spcPct val="0"/>
        </a:spcAft>
        <a:defRPr sz="1400" b="1">
          <a:solidFill>
            <a:schemeClr val="accent1"/>
          </a:solidFill>
          <a:latin typeface="+mn-lt"/>
          <a:cs typeface="+mn-cs"/>
        </a:defRPr>
      </a:lvl2pPr>
      <a:lvl3pPr marL="198438" indent="-195263" algn="l" rtl="0" eaLnBrk="1" fontAlgn="base" hangingPunct="1">
        <a:spcBef>
          <a:spcPct val="30000"/>
        </a:spcBef>
        <a:spcAft>
          <a:spcPct val="0"/>
        </a:spcAft>
        <a:buFont typeface="Wingdings" pitchFamily="2" charset="2"/>
        <a:buChar char="§"/>
        <a:defRPr sz="1200">
          <a:solidFill>
            <a:schemeClr val="tx1"/>
          </a:solidFill>
          <a:latin typeface="+mn-lt"/>
          <a:cs typeface="+mn-cs"/>
        </a:defRPr>
      </a:lvl3pPr>
      <a:lvl4pPr marL="393700" indent="-185738" algn="l" rtl="0" eaLnBrk="1" fontAlgn="base" hangingPunct="1">
        <a:spcBef>
          <a:spcPct val="20000"/>
        </a:spcBef>
        <a:spcAft>
          <a:spcPct val="0"/>
        </a:spcAft>
        <a:buChar char="–"/>
        <a:defRPr sz="1000">
          <a:solidFill>
            <a:schemeClr val="tx1"/>
          </a:solidFill>
          <a:latin typeface="+mn-lt"/>
          <a:cs typeface="+mn-cs"/>
        </a:defRPr>
      </a:lvl4pPr>
      <a:lvl5pPr marL="593725" indent="-198438" algn="l" rtl="0" eaLnBrk="1" fontAlgn="base" hangingPunct="1">
        <a:spcBef>
          <a:spcPct val="20000"/>
        </a:spcBef>
        <a:spcAft>
          <a:spcPct val="0"/>
        </a:spcAft>
        <a:buChar char="»"/>
        <a:defRPr sz="1000">
          <a:solidFill>
            <a:schemeClr val="tx1"/>
          </a:solidFill>
          <a:latin typeface="+mn-lt"/>
          <a:cs typeface="+mn-cs"/>
        </a:defRPr>
      </a:lvl5pPr>
      <a:lvl6pPr marL="1050925" indent="-198438" algn="l" rtl="0" eaLnBrk="1" fontAlgn="base" hangingPunct="1">
        <a:spcBef>
          <a:spcPct val="20000"/>
        </a:spcBef>
        <a:spcAft>
          <a:spcPct val="0"/>
        </a:spcAft>
        <a:buChar char="»"/>
        <a:defRPr sz="1000">
          <a:solidFill>
            <a:schemeClr val="tx1"/>
          </a:solidFill>
          <a:latin typeface="+mn-lt"/>
          <a:cs typeface="+mn-cs"/>
        </a:defRPr>
      </a:lvl6pPr>
      <a:lvl7pPr marL="1508125" indent="-198438" algn="l" rtl="0" eaLnBrk="1" fontAlgn="base" hangingPunct="1">
        <a:spcBef>
          <a:spcPct val="20000"/>
        </a:spcBef>
        <a:spcAft>
          <a:spcPct val="0"/>
        </a:spcAft>
        <a:buChar char="»"/>
        <a:defRPr sz="1000">
          <a:solidFill>
            <a:schemeClr val="tx1"/>
          </a:solidFill>
          <a:latin typeface="+mn-lt"/>
          <a:cs typeface="+mn-cs"/>
        </a:defRPr>
      </a:lvl7pPr>
      <a:lvl8pPr marL="1965325" indent="-198438" algn="l" rtl="0" eaLnBrk="1" fontAlgn="base" hangingPunct="1">
        <a:spcBef>
          <a:spcPct val="20000"/>
        </a:spcBef>
        <a:spcAft>
          <a:spcPct val="0"/>
        </a:spcAft>
        <a:buChar char="»"/>
        <a:defRPr sz="1000">
          <a:solidFill>
            <a:schemeClr val="tx1"/>
          </a:solidFill>
          <a:latin typeface="+mn-lt"/>
          <a:cs typeface="+mn-cs"/>
        </a:defRPr>
      </a:lvl8pPr>
      <a:lvl9pPr marL="2422525" indent="-198438" algn="l" rtl="0" eaLnBrk="1" fontAlgn="base" hangingPunct="1">
        <a:spcBef>
          <a:spcPct val="20000"/>
        </a:spcBef>
        <a:spcAft>
          <a:spcPct val="0"/>
        </a:spcAft>
        <a:buChar char="»"/>
        <a:defRPr sz="1000">
          <a:solidFill>
            <a:schemeClr val="tx1"/>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gif"/><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png"/><Relationship Id="rId10" Type="http://schemas.openxmlformats.org/officeDocument/2006/relationships/image" Target="../media/image16.jpe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67" name="Picture 19" descr="D:\Prof\Clients\PLAN CREATIF\Upec (v97-2000)\Charte\Ppt\visuel_p1.jpg"/>
          <p:cNvPicPr>
            <a:picLocks noChangeAspect="1" noChangeArrowheads="1"/>
          </p:cNvPicPr>
          <p:nvPr/>
        </p:nvPicPr>
        <p:blipFill>
          <a:blip r:embed="rId2" cstate="print"/>
          <a:stretch>
            <a:fillRect/>
          </a:stretch>
        </p:blipFill>
        <p:spPr bwMode="auto">
          <a:xfrm>
            <a:off x="0" y="4221088"/>
            <a:ext cx="9144000" cy="886034"/>
          </a:xfrm>
          <a:prstGeom prst="rect">
            <a:avLst/>
          </a:prstGeom>
          <a:noFill/>
          <a:effectLst/>
        </p:spPr>
      </p:pic>
      <p:sp>
        <p:nvSpPr>
          <p:cNvPr id="2055" name="Text Box 7"/>
          <p:cNvSpPr txBox="1">
            <a:spLocks noChangeArrowheads="1"/>
          </p:cNvSpPr>
          <p:nvPr/>
        </p:nvSpPr>
        <p:spPr bwMode="auto">
          <a:xfrm>
            <a:off x="1282700" y="1006475"/>
            <a:ext cx="6718300" cy="984885"/>
          </a:xfrm>
          <a:prstGeom prst="rect">
            <a:avLst/>
          </a:prstGeom>
          <a:noFill/>
          <a:ln w="9525">
            <a:noFill/>
            <a:miter lim="800000"/>
            <a:headEnd/>
            <a:tailEnd/>
          </a:ln>
          <a:effectLst/>
        </p:spPr>
        <p:txBody>
          <a:bodyPr lIns="0" tIns="0" rIns="0" bIns="0">
            <a:spAutoFit/>
          </a:bodyPr>
          <a:lstStyle/>
          <a:p>
            <a:pPr algn="l">
              <a:lnSpc>
                <a:spcPct val="80000"/>
              </a:lnSpc>
            </a:pPr>
            <a:r>
              <a:rPr lang="fr-FR" sz="4000" b="1" dirty="0" smtClean="0">
                <a:solidFill>
                  <a:schemeClr val="folHlink"/>
                </a:solidFill>
              </a:rPr>
              <a:t>Banlieue Est : </a:t>
            </a:r>
          </a:p>
          <a:p>
            <a:pPr algn="l">
              <a:lnSpc>
                <a:spcPct val="80000"/>
              </a:lnSpc>
            </a:pPr>
            <a:r>
              <a:rPr lang="fr-FR" sz="4000" b="1" dirty="0" smtClean="0">
                <a:solidFill>
                  <a:schemeClr val="folHlink"/>
                </a:solidFill>
              </a:rPr>
              <a:t>cap vers les sciences</a:t>
            </a:r>
            <a:endParaRPr lang="fr-FR" sz="4000" b="1" dirty="0">
              <a:solidFill>
                <a:schemeClr val="folHlink"/>
              </a:solidFill>
            </a:endParaRPr>
          </a:p>
        </p:txBody>
      </p:sp>
      <p:pic>
        <p:nvPicPr>
          <p:cNvPr id="2066" name="Picture 18" descr="D:\Prof\Clients\PLAN CREATIF\Upec (v97-2000)\Charte\Ppt\logo_UPEC_rvb.png"/>
          <p:cNvPicPr>
            <a:picLocks noChangeAspect="1" noChangeArrowheads="1"/>
          </p:cNvPicPr>
          <p:nvPr/>
        </p:nvPicPr>
        <p:blipFill>
          <a:blip r:embed="rId3" cstate="print"/>
          <a:stretch>
            <a:fillRect/>
          </a:stretch>
        </p:blipFill>
        <p:spPr bwMode="auto">
          <a:xfrm>
            <a:off x="107504" y="5957442"/>
            <a:ext cx="2036491" cy="856305"/>
          </a:xfrm>
          <a:prstGeom prst="rect">
            <a:avLst/>
          </a:prstGeom>
          <a:noFill/>
        </p:spPr>
      </p:pic>
      <p:pic>
        <p:nvPicPr>
          <p:cNvPr id="7" name="Image 6" descr="Panoramique Sciences.jpg"/>
          <p:cNvPicPr>
            <a:picLocks noChangeAspect="1"/>
          </p:cNvPicPr>
          <p:nvPr/>
        </p:nvPicPr>
        <p:blipFill>
          <a:blip r:embed="rId4" cstate="print"/>
          <a:stretch>
            <a:fillRect/>
          </a:stretch>
        </p:blipFill>
        <p:spPr>
          <a:xfrm>
            <a:off x="0" y="2420888"/>
            <a:ext cx="9144000" cy="1553806"/>
          </a:xfrm>
          <a:prstGeom prst="rect">
            <a:avLst/>
          </a:prstGeom>
          <a:effectLst>
            <a:outerShdw blurRad="50800" dist="88900" dir="5400000" sx="76000" sy="76000" algn="t" rotWithShape="0">
              <a:prstClr val="black">
                <a:alpha val="40000"/>
              </a:prstClr>
            </a:outerShdw>
          </a:effectLst>
        </p:spPr>
      </p:pic>
      <p:sp>
        <p:nvSpPr>
          <p:cNvPr id="8" name="ZoneTexte 7"/>
          <p:cNvSpPr txBox="1"/>
          <p:nvPr/>
        </p:nvSpPr>
        <p:spPr>
          <a:xfrm>
            <a:off x="0" y="3933056"/>
            <a:ext cx="9144000" cy="307777"/>
          </a:xfrm>
          <a:prstGeom prst="rect">
            <a:avLst/>
          </a:prstGeom>
          <a:solidFill>
            <a:srgbClr val="11283B"/>
          </a:solidFill>
        </p:spPr>
        <p:txBody>
          <a:bodyPr wrap="square" rtlCol="0">
            <a:spAutoFit/>
          </a:bodyPr>
          <a:lstStyle/>
          <a:p>
            <a:r>
              <a:rPr lang="fr-FR" b="1" dirty="0" smtClean="0">
                <a:solidFill>
                  <a:schemeClr val="bg1"/>
                </a:solidFill>
              </a:rPr>
              <a:t>Faculté des sciences et technologie – Université Paris-Est Créteil Val de Marne</a:t>
            </a:r>
            <a:endParaRPr lang="fr-FR"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p:txBody>
          <a:bodyPr/>
          <a:lstStyle/>
          <a:p>
            <a:r>
              <a:rPr lang="fr-FR" dirty="0" smtClean="0"/>
              <a:t>Banlieue Est : cap vers les sciences</a:t>
            </a:r>
            <a:endParaRPr lang="fr-FR" dirty="0"/>
          </a:p>
        </p:txBody>
      </p:sp>
      <p:sp>
        <p:nvSpPr>
          <p:cNvPr id="8" name="Espace réservé du numéro de diapositive 5"/>
          <p:cNvSpPr>
            <a:spLocks noGrp="1"/>
          </p:cNvSpPr>
          <p:nvPr>
            <p:ph type="sldNum" sz="quarter" idx="12"/>
          </p:nvPr>
        </p:nvSpPr>
        <p:spPr/>
        <p:txBody>
          <a:bodyPr/>
          <a:lstStyle/>
          <a:p>
            <a:r>
              <a:rPr lang="fr-FR"/>
              <a:t>p. </a:t>
            </a:r>
            <a:fld id="{C2CA341C-DE27-4689-A9BB-3E29DD2A9E2A}" type="slidenum">
              <a:rPr lang="fr-FR"/>
              <a:pPr/>
              <a:t>10</a:t>
            </a:fld>
            <a:endParaRPr lang="fr-FR"/>
          </a:p>
        </p:txBody>
      </p:sp>
      <p:sp>
        <p:nvSpPr>
          <p:cNvPr id="10242" name="Rectangle 2"/>
          <p:cNvSpPr>
            <a:spLocks noGrp="1" noChangeArrowheads="1"/>
          </p:cNvSpPr>
          <p:nvPr>
            <p:ph type="title"/>
          </p:nvPr>
        </p:nvSpPr>
        <p:spPr/>
        <p:txBody>
          <a:bodyPr/>
          <a:lstStyle/>
          <a:p>
            <a:r>
              <a:rPr lang="fr-FR" dirty="0" smtClean="0"/>
              <a:t>DESCRIPTION DE LA CORDEE</a:t>
            </a:r>
            <a:endParaRPr lang="fr-FR" dirty="0"/>
          </a:p>
        </p:txBody>
      </p:sp>
      <p:sp>
        <p:nvSpPr>
          <p:cNvPr id="10246" name="Text Box 6"/>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a:t>2</a:t>
            </a:r>
          </a:p>
        </p:txBody>
      </p:sp>
      <p:pic>
        <p:nvPicPr>
          <p:cNvPr id="10247" name="Picture 7" descr="D:\Prof\Clients\PLAN CREATIF\Upec (v97-2000)\Charte\Ppt\bandeau_orange.png"/>
          <p:cNvPicPr>
            <a:picLocks noChangeAspect="1" noChangeArrowheads="1"/>
          </p:cNvPicPr>
          <p:nvPr/>
        </p:nvPicPr>
        <p:blipFill>
          <a:blip r:embed="rId2" cstate="print"/>
          <a:srcRect/>
          <a:stretch>
            <a:fillRect/>
          </a:stretch>
        </p:blipFill>
        <p:spPr bwMode="auto">
          <a:xfrm>
            <a:off x="285750" y="222250"/>
            <a:ext cx="8570913" cy="387350"/>
          </a:xfrm>
          <a:prstGeom prst="rect">
            <a:avLst/>
          </a:prstGeom>
          <a:noFill/>
        </p:spPr>
      </p:pic>
      <p:sp>
        <p:nvSpPr>
          <p:cNvPr id="14" name="ZoneTexte 13"/>
          <p:cNvSpPr txBox="1"/>
          <p:nvPr/>
        </p:nvSpPr>
        <p:spPr>
          <a:xfrm>
            <a:off x="467544" y="737984"/>
            <a:ext cx="8352928" cy="3323987"/>
          </a:xfrm>
          <a:prstGeom prst="rect">
            <a:avLst/>
          </a:prstGeom>
          <a:noFill/>
        </p:spPr>
        <p:txBody>
          <a:bodyPr wrap="square" rtlCol="0">
            <a:spAutoFit/>
          </a:bodyPr>
          <a:lstStyle/>
          <a:p>
            <a:pPr algn="l"/>
            <a:r>
              <a:rPr lang="fr-FR" sz="1800" b="1" dirty="0" smtClean="0"/>
              <a:t>&gt; Pour les lycées</a:t>
            </a:r>
          </a:p>
          <a:p>
            <a:pPr algn="l"/>
            <a:r>
              <a:rPr lang="fr-FR" sz="1800" b="1" dirty="0" smtClean="0"/>
              <a:t>Une</a:t>
            </a:r>
            <a:r>
              <a:rPr lang="fr-FR" sz="1800" dirty="0" smtClean="0"/>
              <a:t> </a:t>
            </a:r>
            <a:r>
              <a:rPr lang="fr-FR" sz="1800" b="1" dirty="0" smtClean="0"/>
              <a:t>action de découverte de l’université et des sciences </a:t>
            </a:r>
          </a:p>
          <a:p>
            <a:pPr algn="just"/>
            <a:endParaRPr lang="fr-FR" dirty="0" smtClean="0"/>
          </a:p>
          <a:p>
            <a:pPr algn="just"/>
            <a:r>
              <a:rPr lang="fr-FR" sz="1600" b="1" dirty="0" smtClean="0"/>
              <a:t>Lycée Liberté</a:t>
            </a:r>
          </a:p>
          <a:p>
            <a:pPr algn="just"/>
            <a:endParaRPr lang="fr-FR" sz="1600" b="1" dirty="0" smtClean="0"/>
          </a:p>
          <a:p>
            <a:pPr algn="just"/>
            <a:r>
              <a:rPr lang="fr-FR" sz="1600" dirty="0" smtClean="0">
                <a:latin typeface="Arial"/>
                <a:cs typeface="Arial"/>
              </a:rPr>
              <a:t>● </a:t>
            </a:r>
            <a:r>
              <a:rPr lang="fr-FR" sz="1600" dirty="0" smtClean="0">
                <a:latin typeface="+mj-lt"/>
                <a:cs typeface="Arial"/>
              </a:rPr>
              <a:t>Participation à des cours en amphithéâtre pour les élèves de terminale, visite de la faculté des sciences et technologie et de certains de ses laboratoires de recherche</a:t>
            </a:r>
          </a:p>
          <a:p>
            <a:pPr algn="just"/>
            <a:endParaRPr lang="fr-FR" sz="1600" dirty="0" smtClean="0">
              <a:latin typeface="+mj-lt"/>
              <a:cs typeface="Arial"/>
            </a:endParaRPr>
          </a:p>
          <a:p>
            <a:pPr algn="just"/>
            <a:r>
              <a:rPr lang="fr-FR" sz="1600" dirty="0" smtClean="0">
                <a:latin typeface="Arial"/>
                <a:cs typeface="Arial"/>
              </a:rPr>
              <a:t>● </a:t>
            </a:r>
            <a:r>
              <a:rPr lang="fr-FR" sz="1600" dirty="0" smtClean="0">
                <a:cs typeface="Arial"/>
              </a:rPr>
              <a:t>Accompagnement dans la réalisation du Projet Technologique Accompagné par des tuteurs étudiants           </a:t>
            </a:r>
            <a:endParaRPr lang="fr-FR" sz="1600" dirty="0" smtClean="0">
              <a:latin typeface="+mj-lt"/>
              <a:cs typeface="Arial"/>
            </a:endParaRPr>
          </a:p>
          <a:p>
            <a:pPr algn="just"/>
            <a:endParaRPr lang="fr-FR" sz="1600" dirty="0" smtClean="0">
              <a:latin typeface="+mj-lt"/>
              <a:cs typeface="Arial"/>
            </a:endParaRPr>
          </a:p>
          <a:p>
            <a:pPr algn="just"/>
            <a:endParaRPr lang="fr-FR" sz="1600" dirty="0" smtClean="0"/>
          </a:p>
        </p:txBody>
      </p:sp>
      <p:pic>
        <p:nvPicPr>
          <p:cNvPr id="9" name="Image 8" descr="DSCF5351.JPG"/>
          <p:cNvPicPr>
            <a:picLocks noChangeAspect="1"/>
          </p:cNvPicPr>
          <p:nvPr/>
        </p:nvPicPr>
        <p:blipFill>
          <a:blip r:embed="rId3" cstate="print"/>
          <a:stretch>
            <a:fillRect/>
          </a:stretch>
        </p:blipFill>
        <p:spPr>
          <a:xfrm rot="20522278">
            <a:off x="765900" y="3838057"/>
            <a:ext cx="2479824" cy="1859868"/>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059832" y="3573016"/>
            <a:ext cx="2727982" cy="1631440"/>
          </a:xfrm>
          <a:prstGeom prst="rect">
            <a:avLst/>
          </a:prstGeom>
          <a:noFill/>
          <a:ln w="9525">
            <a:noFill/>
            <a:miter lim="800000"/>
            <a:headEnd/>
            <a:tailEnd/>
          </a:ln>
          <a:effectLst/>
        </p:spPr>
      </p:pic>
      <p:pic>
        <p:nvPicPr>
          <p:cNvPr id="1027" name="Picture 3" descr="C:\Users\CHM\Documents\cordée\journée des cordée 2014\Photos journée des Cordées UPEC 2014\20140116_nd01_J4A2209.jpg"/>
          <p:cNvPicPr>
            <a:picLocks noChangeAspect="1" noChangeArrowheads="1"/>
          </p:cNvPicPr>
          <p:nvPr/>
        </p:nvPicPr>
        <p:blipFill>
          <a:blip r:embed="rId5" cstate="print"/>
          <a:srcRect/>
          <a:stretch>
            <a:fillRect/>
          </a:stretch>
        </p:blipFill>
        <p:spPr bwMode="auto">
          <a:xfrm rot="1133496">
            <a:off x="5666423" y="3910328"/>
            <a:ext cx="2843807" cy="1895871"/>
          </a:xfrm>
          <a:prstGeom prst="rect">
            <a:avLst/>
          </a:prstGeom>
          <a:noFill/>
        </p:spPr>
      </p:pic>
    </p:spTree>
    <p:extLst>
      <p:ext uri="{BB962C8B-B14F-4D97-AF65-F5344CB8AC3E}">
        <p14:creationId xmlns:p14="http://schemas.microsoft.com/office/powerpoint/2010/main" val="36107686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p:txBody>
          <a:bodyPr/>
          <a:lstStyle/>
          <a:p>
            <a:r>
              <a:rPr lang="fr-FR" dirty="0" smtClean="0"/>
              <a:t>Banlieue Est : cap vers les sciences</a:t>
            </a:r>
            <a:endParaRPr lang="fr-FR" dirty="0"/>
          </a:p>
        </p:txBody>
      </p:sp>
      <p:sp>
        <p:nvSpPr>
          <p:cNvPr id="8" name="Espace réservé du numéro de diapositive 5"/>
          <p:cNvSpPr>
            <a:spLocks noGrp="1"/>
          </p:cNvSpPr>
          <p:nvPr>
            <p:ph type="sldNum" sz="quarter" idx="12"/>
          </p:nvPr>
        </p:nvSpPr>
        <p:spPr/>
        <p:txBody>
          <a:bodyPr/>
          <a:lstStyle/>
          <a:p>
            <a:r>
              <a:rPr lang="fr-FR"/>
              <a:t>p. </a:t>
            </a:r>
            <a:fld id="{C2CA341C-DE27-4689-A9BB-3E29DD2A9E2A}" type="slidenum">
              <a:rPr lang="fr-FR"/>
              <a:pPr/>
              <a:t>11</a:t>
            </a:fld>
            <a:endParaRPr lang="fr-FR"/>
          </a:p>
        </p:txBody>
      </p:sp>
      <p:sp>
        <p:nvSpPr>
          <p:cNvPr id="10242" name="Rectangle 2"/>
          <p:cNvSpPr>
            <a:spLocks noGrp="1" noChangeArrowheads="1"/>
          </p:cNvSpPr>
          <p:nvPr>
            <p:ph type="title"/>
          </p:nvPr>
        </p:nvSpPr>
        <p:spPr/>
        <p:txBody>
          <a:bodyPr/>
          <a:lstStyle/>
          <a:p>
            <a:r>
              <a:rPr lang="fr-FR" dirty="0" smtClean="0"/>
              <a:t>DESCRIPTION DE LA CORDEE</a:t>
            </a:r>
            <a:endParaRPr lang="fr-FR" dirty="0"/>
          </a:p>
        </p:txBody>
      </p:sp>
      <p:sp>
        <p:nvSpPr>
          <p:cNvPr id="10246" name="Text Box 6"/>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a:t>2</a:t>
            </a:r>
          </a:p>
        </p:txBody>
      </p:sp>
      <p:pic>
        <p:nvPicPr>
          <p:cNvPr id="10247" name="Picture 7" descr="D:\Prof\Clients\PLAN CREATIF\Upec (v97-2000)\Charte\Ppt\bandeau_orange.png"/>
          <p:cNvPicPr>
            <a:picLocks noChangeAspect="1" noChangeArrowheads="1"/>
          </p:cNvPicPr>
          <p:nvPr/>
        </p:nvPicPr>
        <p:blipFill>
          <a:blip r:embed="rId2" cstate="print"/>
          <a:srcRect/>
          <a:stretch>
            <a:fillRect/>
          </a:stretch>
        </p:blipFill>
        <p:spPr bwMode="auto">
          <a:xfrm>
            <a:off x="251520" y="222250"/>
            <a:ext cx="8570913" cy="387350"/>
          </a:xfrm>
          <a:prstGeom prst="rect">
            <a:avLst/>
          </a:prstGeom>
          <a:noFill/>
        </p:spPr>
      </p:pic>
      <p:sp>
        <p:nvSpPr>
          <p:cNvPr id="14" name="ZoneTexte 13"/>
          <p:cNvSpPr txBox="1"/>
          <p:nvPr/>
        </p:nvSpPr>
        <p:spPr>
          <a:xfrm>
            <a:off x="323528" y="4653136"/>
            <a:ext cx="8496944" cy="1077218"/>
          </a:xfrm>
          <a:prstGeom prst="rect">
            <a:avLst/>
          </a:prstGeom>
          <a:noFill/>
        </p:spPr>
        <p:txBody>
          <a:bodyPr wrap="square" rtlCol="0">
            <a:spAutoFit/>
          </a:bodyPr>
          <a:lstStyle/>
          <a:p>
            <a:pPr algn="l"/>
            <a:r>
              <a:rPr lang="fr-FR" sz="1800" b="1" dirty="0" smtClean="0"/>
              <a:t>&gt; Un </a:t>
            </a:r>
            <a:r>
              <a:rPr lang="fr-FR" sz="1800" b="1" dirty="0"/>
              <a:t>lien </a:t>
            </a:r>
            <a:r>
              <a:rPr lang="fr-FR" sz="1800" b="1" dirty="0" smtClean="0"/>
              <a:t>entre les lycées</a:t>
            </a:r>
          </a:p>
          <a:p>
            <a:pPr marL="285750" indent="-285750" algn="l">
              <a:buFont typeface="Wingdings"/>
              <a:buChar char="Ø"/>
            </a:pPr>
            <a:endParaRPr lang="fr-FR" dirty="0" smtClean="0"/>
          </a:p>
          <a:p>
            <a:pPr algn="just"/>
            <a:r>
              <a:rPr lang="fr-FR" sz="1600" dirty="0" smtClean="0">
                <a:latin typeface="+mn-lt"/>
                <a:cs typeface="Arial"/>
              </a:rPr>
              <a:t> </a:t>
            </a:r>
            <a:r>
              <a:rPr lang="fr-FR" sz="1600" dirty="0">
                <a:latin typeface="+mn-lt"/>
              </a:rPr>
              <a:t>Promotion des filières technologiques STL et ST2S lors de la présentation des PTA aux élèves de </a:t>
            </a:r>
            <a:r>
              <a:rPr lang="fr-FR" sz="1600" dirty="0" smtClean="0">
                <a:latin typeface="+mn-lt"/>
              </a:rPr>
              <a:t>seconde,</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7911" y="2869610"/>
            <a:ext cx="2710786" cy="1807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95536" y="980728"/>
            <a:ext cx="8208912" cy="1815882"/>
          </a:xfrm>
          <a:prstGeom prst="rect">
            <a:avLst/>
          </a:prstGeom>
        </p:spPr>
        <p:txBody>
          <a:bodyPr wrap="square">
            <a:spAutoFit/>
          </a:bodyPr>
          <a:lstStyle/>
          <a:p>
            <a:pPr algn="just"/>
            <a:r>
              <a:rPr lang="fr-FR" sz="1600" dirty="0" smtClean="0">
                <a:latin typeface="+mj-lt"/>
                <a:cs typeface="Arial"/>
              </a:rPr>
              <a:t>● Participation à des événements de culture scientifique : organisation d’une activité dans le cadre des Journées Nationales des cordées de la réussite, tenue d’un stand au Forum des métiers porteurs</a:t>
            </a:r>
          </a:p>
          <a:p>
            <a:pPr algn="just"/>
            <a:endParaRPr lang="fr-FR" sz="1600" dirty="0" smtClean="0">
              <a:latin typeface="+mj-lt"/>
              <a:cs typeface="Arial"/>
            </a:endParaRPr>
          </a:p>
          <a:p>
            <a:pPr algn="just"/>
            <a:r>
              <a:rPr lang="fr-FR" sz="1600" dirty="0" smtClean="0">
                <a:latin typeface="+mj-lt"/>
                <a:cs typeface="Arial"/>
              </a:rPr>
              <a:t>● A</a:t>
            </a:r>
            <a:r>
              <a:rPr lang="fr-FR" sz="1600" dirty="0" smtClean="0">
                <a:latin typeface="+mj-lt"/>
              </a:rPr>
              <a:t>ccompagnement personnalisé des lycéens qui pourront échanger avec les étudiants autour des enseignements scientifiques, des métiers leur permettant de construire leurs projets professionnels</a:t>
            </a:r>
          </a:p>
        </p:txBody>
      </p:sp>
      <p:pic>
        <p:nvPicPr>
          <p:cNvPr id="10" name="Image 9" descr="20140116_nd01_J4A2248.jpg"/>
          <p:cNvPicPr>
            <a:picLocks noChangeAspect="1"/>
          </p:cNvPicPr>
          <p:nvPr/>
        </p:nvPicPr>
        <p:blipFill>
          <a:blip r:embed="rId4" cstate="print"/>
          <a:stretch>
            <a:fillRect/>
          </a:stretch>
        </p:blipFill>
        <p:spPr>
          <a:xfrm>
            <a:off x="1187624" y="2780928"/>
            <a:ext cx="2843808" cy="1895872"/>
          </a:xfrm>
          <a:prstGeom prst="rect">
            <a:avLst/>
          </a:prstGeom>
        </p:spPr>
      </p:pic>
    </p:spTree>
    <p:extLst>
      <p:ext uri="{BB962C8B-B14F-4D97-AF65-F5344CB8AC3E}">
        <p14:creationId xmlns:p14="http://schemas.microsoft.com/office/powerpoint/2010/main" val="3650719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9"/>
          <p:cNvSpPr>
            <a:spLocks noGrp="1" noChangeArrowheads="1"/>
          </p:cNvSpPr>
          <p:nvPr>
            <p:ph type="ftr" sz="quarter" idx="3"/>
          </p:nvPr>
        </p:nvSpPr>
        <p:spPr/>
        <p:txBody>
          <a:bodyPr/>
          <a:lstStyle/>
          <a:p>
            <a:r>
              <a:rPr lang="fr-FR" dirty="0" smtClean="0"/>
              <a:t>Banlieue Est : cap vers les sciences</a:t>
            </a:r>
            <a:endParaRPr lang="fr-FR" dirty="0"/>
          </a:p>
        </p:txBody>
      </p:sp>
      <p:sp>
        <p:nvSpPr>
          <p:cNvPr id="9" name="Rectangle 30"/>
          <p:cNvSpPr>
            <a:spLocks noGrp="1" noChangeArrowheads="1"/>
          </p:cNvSpPr>
          <p:nvPr>
            <p:ph type="sldNum" sz="quarter" idx="4"/>
          </p:nvPr>
        </p:nvSpPr>
        <p:spPr/>
        <p:txBody>
          <a:bodyPr/>
          <a:lstStyle/>
          <a:p>
            <a:r>
              <a:rPr lang="fr-FR"/>
              <a:t>p. </a:t>
            </a:r>
            <a:fld id="{06F24B0F-2809-4C36-A091-F3B39B803C40}" type="slidenum">
              <a:rPr lang="fr-FR"/>
              <a:pPr/>
              <a:t>12</a:t>
            </a:fld>
            <a:endParaRPr lang="fr-FR"/>
          </a:p>
        </p:txBody>
      </p:sp>
      <p:sp>
        <p:nvSpPr>
          <p:cNvPr id="11266" name="Rectangle 2"/>
          <p:cNvSpPr>
            <a:spLocks noGrp="1" noChangeArrowheads="1"/>
          </p:cNvSpPr>
          <p:nvPr>
            <p:ph type="ctrTitle"/>
          </p:nvPr>
        </p:nvSpPr>
        <p:spPr/>
        <p:txBody>
          <a:bodyPr/>
          <a:lstStyle/>
          <a:p>
            <a:r>
              <a:rPr lang="fr-FR">
                <a:solidFill>
                  <a:srgbClr val="FBDDE7"/>
                </a:solidFill>
              </a:rPr>
              <a:t>3.</a:t>
            </a:r>
          </a:p>
        </p:txBody>
      </p:sp>
      <p:sp>
        <p:nvSpPr>
          <p:cNvPr id="11267" name="Rectangle 3"/>
          <p:cNvSpPr>
            <a:spLocks noGrp="1" noChangeArrowheads="1"/>
          </p:cNvSpPr>
          <p:nvPr>
            <p:ph type="subTitle" idx="1"/>
          </p:nvPr>
        </p:nvSpPr>
        <p:spPr>
          <a:xfrm>
            <a:off x="4267200" y="2971800"/>
            <a:ext cx="4337248" cy="2590800"/>
          </a:xfrm>
        </p:spPr>
        <p:txBody>
          <a:bodyPr/>
          <a:lstStyle/>
          <a:p>
            <a:r>
              <a:rPr lang="fr-FR" dirty="0" smtClean="0"/>
              <a:t>Moyens mis en œuvre</a:t>
            </a:r>
            <a:endParaRPr lang="fr-FR" dirty="0"/>
          </a:p>
        </p:txBody>
      </p:sp>
      <p:sp>
        <p:nvSpPr>
          <p:cNvPr id="11268" name="Text Box 4"/>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a:t>3</a:t>
            </a:r>
          </a:p>
        </p:txBody>
      </p:sp>
      <p:pic>
        <p:nvPicPr>
          <p:cNvPr id="11271" name="Picture 7" descr="D:\Prof\Clients\PLAN CREATIF\Upec (v97-2000)\Charte\Ppt\visuel_p6.jpg"/>
          <p:cNvPicPr>
            <a:picLocks noChangeAspect="1" noChangeArrowheads="1"/>
          </p:cNvPicPr>
          <p:nvPr/>
        </p:nvPicPr>
        <p:blipFill>
          <a:blip r:embed="rId2" cstate="print"/>
          <a:stretch>
            <a:fillRect/>
          </a:stretch>
        </p:blipFill>
        <p:spPr bwMode="auto">
          <a:xfrm>
            <a:off x="526521" y="927100"/>
            <a:ext cx="3141133" cy="4711700"/>
          </a:xfrm>
          <a:prstGeom prst="rect">
            <a:avLst/>
          </a:prstGeom>
          <a:noFill/>
        </p:spPr>
      </p:pic>
      <p:pic>
        <p:nvPicPr>
          <p:cNvPr id="11272" name="Picture 8" descr="D:\Prof\Clients\PLAN CREATIF\Upec (v97-2000)\Charte\Ppt\bandeau_rose.png"/>
          <p:cNvPicPr>
            <a:picLocks noChangeAspect="1" noChangeArrowheads="1"/>
          </p:cNvPicPr>
          <p:nvPr/>
        </p:nvPicPr>
        <p:blipFill>
          <a:blip r:embed="rId3" cstate="print"/>
          <a:srcRect/>
          <a:stretch>
            <a:fillRect/>
          </a:stretch>
        </p:blipFill>
        <p:spPr bwMode="auto">
          <a:xfrm>
            <a:off x="285750" y="222250"/>
            <a:ext cx="8570913" cy="3873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p:txBody>
          <a:bodyPr/>
          <a:lstStyle/>
          <a:p>
            <a:r>
              <a:rPr lang="fr-FR" dirty="0" smtClean="0"/>
              <a:t>Banlieue Est : cap vers les sciences</a:t>
            </a:r>
            <a:endParaRPr lang="fr-FR" dirty="0"/>
          </a:p>
        </p:txBody>
      </p:sp>
      <p:sp>
        <p:nvSpPr>
          <p:cNvPr id="8" name="Espace réservé du numéro de diapositive 5"/>
          <p:cNvSpPr>
            <a:spLocks noGrp="1"/>
          </p:cNvSpPr>
          <p:nvPr>
            <p:ph type="sldNum" sz="quarter" idx="12"/>
          </p:nvPr>
        </p:nvSpPr>
        <p:spPr/>
        <p:txBody>
          <a:bodyPr/>
          <a:lstStyle/>
          <a:p>
            <a:r>
              <a:rPr lang="fr-FR"/>
              <a:t>p. </a:t>
            </a:r>
            <a:fld id="{CF137CCE-DE27-4B1F-B7E7-EF565F2788EF}" type="slidenum">
              <a:rPr lang="fr-FR"/>
              <a:pPr/>
              <a:t>13</a:t>
            </a:fld>
            <a:endParaRPr lang="fr-FR"/>
          </a:p>
        </p:txBody>
      </p:sp>
      <p:sp>
        <p:nvSpPr>
          <p:cNvPr id="12290" name="Rectangle 2"/>
          <p:cNvSpPr>
            <a:spLocks noGrp="1" noChangeArrowheads="1"/>
          </p:cNvSpPr>
          <p:nvPr>
            <p:ph type="title"/>
          </p:nvPr>
        </p:nvSpPr>
        <p:spPr/>
        <p:txBody>
          <a:bodyPr/>
          <a:lstStyle/>
          <a:p>
            <a:r>
              <a:rPr lang="fr-FR" dirty="0" smtClean="0"/>
              <a:t>MOYENS MIS EN OEUVRE</a:t>
            </a:r>
            <a:endParaRPr lang="fr-FR" dirty="0"/>
          </a:p>
        </p:txBody>
      </p:sp>
      <p:sp>
        <p:nvSpPr>
          <p:cNvPr id="12294" name="Text Box 6"/>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a:t>3</a:t>
            </a:r>
          </a:p>
        </p:txBody>
      </p:sp>
      <p:pic>
        <p:nvPicPr>
          <p:cNvPr id="12295" name="Picture 7" descr="D:\Prof\Clients\PLAN CREATIF\Upec (v97-2000)\Charte\Ppt\bandeau_rose.png"/>
          <p:cNvPicPr>
            <a:picLocks noChangeAspect="1" noChangeArrowheads="1"/>
          </p:cNvPicPr>
          <p:nvPr/>
        </p:nvPicPr>
        <p:blipFill>
          <a:blip r:embed="rId2" cstate="print"/>
          <a:srcRect/>
          <a:stretch>
            <a:fillRect/>
          </a:stretch>
        </p:blipFill>
        <p:spPr bwMode="auto">
          <a:xfrm>
            <a:off x="285750" y="222250"/>
            <a:ext cx="8570913" cy="387350"/>
          </a:xfrm>
          <a:prstGeom prst="rect">
            <a:avLst/>
          </a:prstGeom>
          <a:noFill/>
        </p:spPr>
      </p:pic>
      <p:sp>
        <p:nvSpPr>
          <p:cNvPr id="9" name="Espace réservé du contenu 8"/>
          <p:cNvSpPr>
            <a:spLocks noGrp="1"/>
          </p:cNvSpPr>
          <p:nvPr>
            <p:ph idx="1"/>
          </p:nvPr>
        </p:nvSpPr>
        <p:spPr>
          <a:xfrm>
            <a:off x="323528" y="836712"/>
            <a:ext cx="8533135" cy="5184576"/>
          </a:xfrm>
        </p:spPr>
        <p:txBody>
          <a:bodyPr/>
          <a:lstStyle/>
          <a:p>
            <a:r>
              <a:rPr lang="fr-FR" sz="1600" dirty="0" smtClean="0">
                <a:solidFill>
                  <a:schemeClr val="tx1"/>
                </a:solidFill>
              </a:rPr>
              <a:t>Collèges </a:t>
            </a:r>
          </a:p>
          <a:p>
            <a:r>
              <a:rPr lang="fr-FR" sz="1600" b="0" dirty="0">
                <a:solidFill>
                  <a:schemeClr val="tx1"/>
                </a:solidFill>
                <a:latin typeface="Arial"/>
                <a:cs typeface="Arial"/>
              </a:rPr>
              <a:t> </a:t>
            </a:r>
            <a:r>
              <a:rPr lang="fr-FR" sz="1600" b="0" dirty="0" smtClean="0">
                <a:solidFill>
                  <a:schemeClr val="tx1"/>
                </a:solidFill>
                <a:latin typeface="Arial"/>
                <a:cs typeface="Arial"/>
              </a:rPr>
              <a:t>● </a:t>
            </a:r>
            <a:r>
              <a:rPr lang="fr-FR" sz="1600" b="0" dirty="0" smtClean="0">
                <a:solidFill>
                  <a:schemeClr val="tx1"/>
                </a:solidFill>
              </a:rPr>
              <a:t>Tutorat : aide aux devoirs, révisions pour le Brevet</a:t>
            </a:r>
            <a:br>
              <a:rPr lang="fr-FR" sz="1600" b="0" dirty="0" smtClean="0">
                <a:solidFill>
                  <a:schemeClr val="tx1"/>
                </a:solidFill>
              </a:rPr>
            </a:br>
            <a:r>
              <a:rPr lang="fr-FR" sz="1600" b="0" dirty="0" smtClean="0">
                <a:solidFill>
                  <a:schemeClr val="tx1"/>
                </a:solidFill>
                <a:latin typeface="Arial"/>
                <a:cs typeface="Arial"/>
              </a:rPr>
              <a:t> ● </a:t>
            </a:r>
            <a:r>
              <a:rPr lang="fr-FR" sz="1600" b="0" dirty="0" smtClean="0">
                <a:solidFill>
                  <a:schemeClr val="tx1"/>
                </a:solidFill>
              </a:rPr>
              <a:t>Ateliers scientifiques et participation à différents événements scientifiques</a:t>
            </a:r>
            <a:br>
              <a:rPr lang="fr-FR" sz="1600" b="0" dirty="0" smtClean="0">
                <a:solidFill>
                  <a:schemeClr val="tx1"/>
                </a:solidFill>
              </a:rPr>
            </a:br>
            <a:r>
              <a:rPr lang="fr-FR" sz="1600" b="0" dirty="0" smtClean="0">
                <a:solidFill>
                  <a:schemeClr val="tx1"/>
                </a:solidFill>
                <a:latin typeface="Arial"/>
                <a:cs typeface="Arial"/>
              </a:rPr>
              <a:t> ● </a:t>
            </a:r>
            <a:r>
              <a:rPr lang="fr-FR" sz="1600" b="0" dirty="0" smtClean="0">
                <a:solidFill>
                  <a:schemeClr val="tx1"/>
                </a:solidFill>
              </a:rPr>
              <a:t>Visites de musées, de laboratoires…</a:t>
            </a:r>
          </a:p>
          <a:p>
            <a:r>
              <a:rPr lang="fr-FR" sz="1600" dirty="0" smtClean="0">
                <a:solidFill>
                  <a:schemeClr val="tx1"/>
                </a:solidFill>
              </a:rPr>
              <a:t>Lycées</a:t>
            </a:r>
            <a:endParaRPr lang="fr-FR" sz="1600" b="0" dirty="0">
              <a:solidFill>
                <a:schemeClr val="tx1"/>
              </a:solidFill>
            </a:endParaRPr>
          </a:p>
          <a:p>
            <a:r>
              <a:rPr lang="fr-FR" sz="1600" b="0" dirty="0">
                <a:solidFill>
                  <a:schemeClr val="tx1"/>
                </a:solidFill>
                <a:latin typeface="Arial"/>
                <a:cs typeface="Arial"/>
              </a:rPr>
              <a:t> </a:t>
            </a:r>
            <a:r>
              <a:rPr lang="fr-FR" sz="1600" b="0" dirty="0" smtClean="0">
                <a:solidFill>
                  <a:schemeClr val="tx1"/>
                </a:solidFill>
                <a:latin typeface="Arial"/>
                <a:cs typeface="Arial"/>
              </a:rPr>
              <a:t>● </a:t>
            </a:r>
            <a:r>
              <a:rPr lang="fr-FR" sz="1600" b="0" dirty="0" smtClean="0">
                <a:solidFill>
                  <a:schemeClr val="tx1"/>
                </a:solidFill>
              </a:rPr>
              <a:t>Tutorat : aide aux devoirs, préparation au Baccalauréat, accompagnement sur    l’orientation et les enseignements scientifiques</a:t>
            </a:r>
            <a:br>
              <a:rPr lang="fr-FR" sz="1600" b="0" dirty="0" smtClean="0">
                <a:solidFill>
                  <a:schemeClr val="tx1"/>
                </a:solidFill>
              </a:rPr>
            </a:br>
            <a:r>
              <a:rPr lang="fr-FR" sz="1600" b="0" dirty="0" smtClean="0">
                <a:solidFill>
                  <a:schemeClr val="tx1"/>
                </a:solidFill>
              </a:rPr>
              <a:t> </a:t>
            </a:r>
            <a:r>
              <a:rPr lang="fr-FR" sz="1600" b="0" dirty="0" smtClean="0">
                <a:solidFill>
                  <a:schemeClr val="tx1"/>
                </a:solidFill>
                <a:latin typeface="Arial"/>
                <a:cs typeface="Arial"/>
              </a:rPr>
              <a:t>● </a:t>
            </a:r>
            <a:r>
              <a:rPr lang="fr-FR" sz="1600" b="0" dirty="0" smtClean="0">
                <a:solidFill>
                  <a:schemeClr val="tx1"/>
                </a:solidFill>
              </a:rPr>
              <a:t>Réalisation de travaux pratiques à l’université en collaboration avec les enseignants </a:t>
            </a:r>
            <a:br>
              <a:rPr lang="fr-FR" sz="1600" b="0" dirty="0" smtClean="0">
                <a:solidFill>
                  <a:schemeClr val="tx1"/>
                </a:solidFill>
              </a:rPr>
            </a:br>
            <a:r>
              <a:rPr lang="fr-FR" sz="1600" b="0" dirty="0" smtClean="0">
                <a:solidFill>
                  <a:schemeClr val="tx1"/>
                </a:solidFill>
              </a:rPr>
              <a:t>du secondaire et du supérieur</a:t>
            </a:r>
            <a:br>
              <a:rPr lang="fr-FR" sz="1600" b="0" dirty="0" smtClean="0">
                <a:solidFill>
                  <a:schemeClr val="tx1"/>
                </a:solidFill>
              </a:rPr>
            </a:br>
            <a:r>
              <a:rPr lang="fr-FR" sz="1600" b="0" dirty="0" smtClean="0">
                <a:solidFill>
                  <a:schemeClr val="tx1"/>
                </a:solidFill>
              </a:rPr>
              <a:t> </a:t>
            </a:r>
            <a:r>
              <a:rPr lang="fr-FR" sz="1600" b="0" dirty="0" smtClean="0">
                <a:solidFill>
                  <a:schemeClr val="tx1"/>
                </a:solidFill>
                <a:latin typeface="Arial"/>
                <a:cs typeface="Arial"/>
              </a:rPr>
              <a:t>● </a:t>
            </a:r>
            <a:r>
              <a:rPr lang="fr-FR" sz="1600" b="0" dirty="0" smtClean="0">
                <a:solidFill>
                  <a:schemeClr val="tx1"/>
                </a:solidFill>
              </a:rPr>
              <a:t>Ateliers scientifiques (participation à différents événements scientifiques)</a:t>
            </a:r>
            <a:br>
              <a:rPr lang="fr-FR" sz="1600" b="0" dirty="0" smtClean="0">
                <a:solidFill>
                  <a:schemeClr val="tx1"/>
                </a:solidFill>
              </a:rPr>
            </a:br>
            <a:r>
              <a:rPr lang="fr-FR" sz="1600" b="0" dirty="0" smtClean="0">
                <a:solidFill>
                  <a:schemeClr val="tx1"/>
                </a:solidFill>
              </a:rPr>
              <a:t> </a:t>
            </a:r>
            <a:r>
              <a:rPr lang="fr-FR" sz="1600" b="0" dirty="0" smtClean="0">
                <a:solidFill>
                  <a:schemeClr val="tx1"/>
                </a:solidFill>
                <a:latin typeface="Arial"/>
                <a:cs typeface="Arial"/>
              </a:rPr>
              <a:t>● </a:t>
            </a:r>
            <a:r>
              <a:rPr lang="fr-FR" sz="1600" b="0" dirty="0" smtClean="0">
                <a:solidFill>
                  <a:schemeClr val="tx1"/>
                </a:solidFill>
              </a:rPr>
              <a:t>Visites de musées, de laboratoires…</a:t>
            </a:r>
          </a:p>
          <a:p>
            <a:pPr algn="just"/>
            <a:r>
              <a:rPr lang="fr-FR" sz="1600" dirty="0" smtClean="0">
                <a:solidFill>
                  <a:schemeClr val="tx1"/>
                </a:solidFill>
              </a:rPr>
              <a:t>Université</a:t>
            </a:r>
          </a:p>
          <a:p>
            <a:pPr algn="just"/>
            <a:r>
              <a:rPr lang="fr-FR" sz="1600" b="0" dirty="0" smtClean="0">
                <a:solidFill>
                  <a:schemeClr val="tx1"/>
                </a:solidFill>
              </a:rPr>
              <a:t>L'action sera menée par des étudiants de </a:t>
            </a:r>
            <a:r>
              <a:rPr lang="fr-FR" sz="1600" b="0" smtClean="0">
                <a:solidFill>
                  <a:schemeClr val="tx1"/>
                </a:solidFill>
              </a:rPr>
              <a:t>licence 3 </a:t>
            </a:r>
            <a:r>
              <a:rPr lang="fr-FR" sz="1600" b="0" dirty="0" smtClean="0">
                <a:solidFill>
                  <a:schemeClr val="tx1"/>
                </a:solidFill>
              </a:rPr>
              <a:t>de la faculté des sciences et technologie de l’UPEC dans le cadre d'une UE (optionnelle ou obligatoire en fonction des filières) intégrée dans leur formation.</a:t>
            </a:r>
            <a:endParaRPr lang="fr-FR" sz="1600" b="0"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9"/>
          <p:cNvSpPr>
            <a:spLocks noGrp="1" noChangeArrowheads="1"/>
          </p:cNvSpPr>
          <p:nvPr>
            <p:ph type="ftr" sz="quarter" idx="3"/>
          </p:nvPr>
        </p:nvSpPr>
        <p:spPr/>
        <p:txBody>
          <a:bodyPr/>
          <a:lstStyle/>
          <a:p>
            <a:r>
              <a:rPr lang="fr-FR" dirty="0" smtClean="0"/>
              <a:t>Banlieue Est : cap vers les sciences</a:t>
            </a:r>
            <a:endParaRPr lang="fr-FR" dirty="0"/>
          </a:p>
        </p:txBody>
      </p:sp>
      <p:sp>
        <p:nvSpPr>
          <p:cNvPr id="9" name="Rectangle 30"/>
          <p:cNvSpPr>
            <a:spLocks noGrp="1" noChangeArrowheads="1"/>
          </p:cNvSpPr>
          <p:nvPr>
            <p:ph type="sldNum" sz="quarter" idx="4"/>
          </p:nvPr>
        </p:nvSpPr>
        <p:spPr/>
        <p:txBody>
          <a:bodyPr/>
          <a:lstStyle/>
          <a:p>
            <a:r>
              <a:rPr lang="fr-FR"/>
              <a:t>p. </a:t>
            </a:r>
            <a:fld id="{FD08A163-82BB-47EE-8FAE-A01F269F3086}" type="slidenum">
              <a:rPr lang="fr-FR"/>
              <a:pPr/>
              <a:t>14</a:t>
            </a:fld>
            <a:endParaRPr lang="fr-FR"/>
          </a:p>
        </p:txBody>
      </p:sp>
      <p:sp>
        <p:nvSpPr>
          <p:cNvPr id="13314" name="Rectangle 2"/>
          <p:cNvSpPr>
            <a:spLocks noGrp="1" noChangeArrowheads="1"/>
          </p:cNvSpPr>
          <p:nvPr>
            <p:ph type="ctrTitle"/>
          </p:nvPr>
        </p:nvSpPr>
        <p:spPr/>
        <p:txBody>
          <a:bodyPr/>
          <a:lstStyle/>
          <a:p>
            <a:r>
              <a:rPr lang="fr-FR">
                <a:solidFill>
                  <a:srgbClr val="DFEDF1"/>
                </a:solidFill>
              </a:rPr>
              <a:t>4.</a:t>
            </a:r>
          </a:p>
        </p:txBody>
      </p:sp>
      <p:sp>
        <p:nvSpPr>
          <p:cNvPr id="13315" name="Rectangle 3"/>
          <p:cNvSpPr>
            <a:spLocks noGrp="1" noChangeArrowheads="1"/>
          </p:cNvSpPr>
          <p:nvPr>
            <p:ph type="subTitle" idx="1"/>
          </p:nvPr>
        </p:nvSpPr>
        <p:spPr/>
        <p:txBody>
          <a:bodyPr/>
          <a:lstStyle/>
          <a:p>
            <a:r>
              <a:rPr lang="fr-FR" dirty="0" smtClean="0"/>
              <a:t>Contacts</a:t>
            </a:r>
            <a:endParaRPr lang="fr-FR" dirty="0"/>
          </a:p>
        </p:txBody>
      </p:sp>
      <p:sp>
        <p:nvSpPr>
          <p:cNvPr id="13316" name="Text Box 4"/>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a:t>4</a:t>
            </a:r>
          </a:p>
        </p:txBody>
      </p:sp>
      <p:pic>
        <p:nvPicPr>
          <p:cNvPr id="13319" name="Picture 7" descr="D:\Prof\Clients\PLAN CREATIF\Upec (v97-2000)\Charte\Ppt\visuel_p8.jpg"/>
          <p:cNvPicPr>
            <a:picLocks noChangeAspect="1" noChangeArrowheads="1"/>
          </p:cNvPicPr>
          <p:nvPr/>
        </p:nvPicPr>
        <p:blipFill>
          <a:blip r:embed="rId2" cstate="print"/>
          <a:stretch>
            <a:fillRect/>
          </a:stretch>
        </p:blipFill>
        <p:spPr bwMode="auto">
          <a:xfrm>
            <a:off x="324644" y="895350"/>
            <a:ext cx="3557587" cy="4743450"/>
          </a:xfrm>
          <a:prstGeom prst="rect">
            <a:avLst/>
          </a:prstGeom>
          <a:noFill/>
        </p:spPr>
      </p:pic>
      <p:pic>
        <p:nvPicPr>
          <p:cNvPr id="13320" name="Picture 8" descr="D:\Prof\Clients\PLAN CREATIF\Upec (v97-2000)\Charte\Ppt\bandeau_vert.png"/>
          <p:cNvPicPr>
            <a:picLocks noChangeAspect="1" noChangeArrowheads="1"/>
          </p:cNvPicPr>
          <p:nvPr/>
        </p:nvPicPr>
        <p:blipFill>
          <a:blip r:embed="rId3" cstate="print"/>
          <a:srcRect/>
          <a:stretch>
            <a:fillRect/>
          </a:stretch>
        </p:blipFill>
        <p:spPr bwMode="auto">
          <a:xfrm>
            <a:off x="285750" y="222250"/>
            <a:ext cx="8570913" cy="38735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p:txBody>
          <a:bodyPr/>
          <a:lstStyle/>
          <a:p>
            <a:r>
              <a:rPr lang="fr-FR" dirty="0" smtClean="0"/>
              <a:t>Banlieue Est : cap vers les sciences</a:t>
            </a:r>
            <a:endParaRPr lang="fr-FR" dirty="0"/>
          </a:p>
        </p:txBody>
      </p:sp>
      <p:sp>
        <p:nvSpPr>
          <p:cNvPr id="8" name="Espace réservé du numéro de diapositive 5"/>
          <p:cNvSpPr>
            <a:spLocks noGrp="1"/>
          </p:cNvSpPr>
          <p:nvPr>
            <p:ph type="sldNum" sz="quarter" idx="12"/>
          </p:nvPr>
        </p:nvSpPr>
        <p:spPr/>
        <p:txBody>
          <a:bodyPr/>
          <a:lstStyle/>
          <a:p>
            <a:r>
              <a:rPr lang="fr-FR"/>
              <a:t>p. </a:t>
            </a:r>
            <a:fld id="{424F1AB2-7C7A-4931-9470-55B0E74CB516}" type="slidenum">
              <a:rPr lang="fr-FR"/>
              <a:pPr/>
              <a:t>15</a:t>
            </a:fld>
            <a:endParaRPr lang="fr-FR"/>
          </a:p>
        </p:txBody>
      </p:sp>
      <p:sp>
        <p:nvSpPr>
          <p:cNvPr id="14338" name="Rectangle 2"/>
          <p:cNvSpPr>
            <a:spLocks noGrp="1" noChangeArrowheads="1"/>
          </p:cNvSpPr>
          <p:nvPr>
            <p:ph type="title"/>
          </p:nvPr>
        </p:nvSpPr>
        <p:spPr/>
        <p:txBody>
          <a:bodyPr/>
          <a:lstStyle/>
          <a:p>
            <a:r>
              <a:rPr lang="fr-FR" dirty="0" smtClean="0"/>
              <a:t>CONTACTS</a:t>
            </a:r>
            <a:endParaRPr lang="fr-FR" dirty="0"/>
          </a:p>
        </p:txBody>
      </p:sp>
      <p:sp>
        <p:nvSpPr>
          <p:cNvPr id="14339" name="Rectangle 3"/>
          <p:cNvSpPr>
            <a:spLocks noGrp="1" noChangeArrowheads="1"/>
          </p:cNvSpPr>
          <p:nvPr>
            <p:ph type="body" idx="1"/>
          </p:nvPr>
        </p:nvSpPr>
        <p:spPr>
          <a:xfrm>
            <a:off x="945356" y="1196752"/>
            <a:ext cx="7251700" cy="4038600"/>
          </a:xfrm>
        </p:spPr>
        <p:txBody>
          <a:bodyPr/>
          <a:lstStyle/>
          <a:p>
            <a:pPr algn="ctr"/>
            <a:r>
              <a:rPr lang="fr-FR" sz="1800" b="0" dirty="0" smtClean="0">
                <a:solidFill>
                  <a:schemeClr val="tx1">
                    <a:lumMod val="95000"/>
                    <a:lumOff val="5000"/>
                  </a:schemeClr>
                </a:solidFill>
              </a:rPr>
              <a:t>Université Paris-Est Créteil Val de Marne (UPEC)</a:t>
            </a:r>
            <a:br>
              <a:rPr lang="fr-FR" sz="1800" b="0" dirty="0" smtClean="0">
                <a:solidFill>
                  <a:schemeClr val="tx1">
                    <a:lumMod val="95000"/>
                    <a:lumOff val="5000"/>
                  </a:schemeClr>
                </a:solidFill>
              </a:rPr>
            </a:br>
            <a:r>
              <a:rPr lang="fr-FR" sz="1800" b="0" dirty="0" smtClean="0">
                <a:solidFill>
                  <a:schemeClr val="tx1">
                    <a:lumMod val="95000"/>
                    <a:lumOff val="5000"/>
                  </a:schemeClr>
                </a:solidFill>
              </a:rPr>
              <a:t>Faculté des sciences et technologie</a:t>
            </a:r>
          </a:p>
          <a:p>
            <a:pPr algn="ctr"/>
            <a:r>
              <a:rPr lang="fr-FR" sz="1800" dirty="0" smtClean="0">
                <a:solidFill>
                  <a:schemeClr val="tx1">
                    <a:lumMod val="95000"/>
                    <a:lumOff val="5000"/>
                  </a:schemeClr>
                </a:solidFill>
              </a:rPr>
              <a:t>Christophe Morin</a:t>
            </a:r>
            <a:br>
              <a:rPr lang="fr-FR" sz="1800" dirty="0" smtClean="0">
                <a:solidFill>
                  <a:schemeClr val="tx1">
                    <a:lumMod val="95000"/>
                    <a:lumOff val="5000"/>
                  </a:schemeClr>
                </a:solidFill>
              </a:rPr>
            </a:br>
            <a:r>
              <a:rPr lang="fr-FR" sz="1800" dirty="0" smtClean="0">
                <a:solidFill>
                  <a:schemeClr val="tx1">
                    <a:lumMod val="95000"/>
                    <a:lumOff val="5000"/>
                  </a:schemeClr>
                </a:solidFill>
              </a:rPr>
              <a:t>Maître de conférences</a:t>
            </a:r>
          </a:p>
          <a:p>
            <a:pPr algn="ctr"/>
            <a:r>
              <a:rPr lang="fr-FR" sz="1800" b="0" dirty="0" smtClean="0">
                <a:solidFill>
                  <a:schemeClr val="tx1">
                    <a:lumMod val="95000"/>
                    <a:lumOff val="5000"/>
                  </a:schemeClr>
                </a:solidFill>
              </a:rPr>
              <a:t>Laboratoire de recherche sur la croissance cellulaire, la réparation et la régénération tissulaire (CRRET)</a:t>
            </a:r>
            <a:br>
              <a:rPr lang="fr-FR" sz="1800" b="0" dirty="0" smtClean="0">
                <a:solidFill>
                  <a:schemeClr val="tx1">
                    <a:lumMod val="95000"/>
                    <a:lumOff val="5000"/>
                  </a:schemeClr>
                </a:solidFill>
              </a:rPr>
            </a:br>
            <a:r>
              <a:rPr lang="fr-FR" sz="1800" b="0" dirty="0" smtClean="0">
                <a:solidFill>
                  <a:schemeClr val="tx1"/>
                </a:solidFill>
              </a:rPr>
              <a:t>Equipe « </a:t>
            </a:r>
            <a:r>
              <a:rPr lang="fr-FR" sz="1800" b="0" dirty="0" err="1" smtClean="0">
                <a:solidFill>
                  <a:schemeClr val="tx1"/>
                </a:solidFill>
              </a:rPr>
              <a:t>Glycannes</a:t>
            </a:r>
            <a:r>
              <a:rPr lang="fr-FR" sz="1800" b="0" dirty="0" smtClean="0">
                <a:solidFill>
                  <a:schemeClr val="tx1"/>
                </a:solidFill>
              </a:rPr>
              <a:t>, chimie et biologie »</a:t>
            </a:r>
            <a:r>
              <a:rPr lang="fr-FR" sz="1800" b="0" dirty="0" smtClean="0">
                <a:solidFill>
                  <a:schemeClr val="tx1">
                    <a:lumMod val="95000"/>
                    <a:lumOff val="5000"/>
                  </a:schemeClr>
                </a:solidFill>
              </a:rPr>
              <a:t/>
            </a:r>
            <a:br>
              <a:rPr lang="fr-FR" sz="1800" b="0" dirty="0" smtClean="0">
                <a:solidFill>
                  <a:schemeClr val="tx1">
                    <a:lumMod val="95000"/>
                    <a:lumOff val="5000"/>
                  </a:schemeClr>
                </a:solidFill>
              </a:rPr>
            </a:br>
            <a:r>
              <a:rPr lang="fr-FR" sz="1800" b="0" dirty="0" smtClean="0">
                <a:solidFill>
                  <a:schemeClr val="tx1">
                    <a:lumMod val="95000"/>
                    <a:lumOff val="5000"/>
                  </a:schemeClr>
                </a:solidFill>
              </a:rPr>
              <a:t>61, avenue du général de Gaulle</a:t>
            </a:r>
            <a:br>
              <a:rPr lang="fr-FR" sz="1800" b="0" dirty="0" smtClean="0">
                <a:solidFill>
                  <a:schemeClr val="tx1">
                    <a:lumMod val="95000"/>
                    <a:lumOff val="5000"/>
                  </a:schemeClr>
                </a:solidFill>
              </a:rPr>
            </a:br>
            <a:r>
              <a:rPr lang="fr-FR" sz="1800" b="0" dirty="0" smtClean="0">
                <a:solidFill>
                  <a:schemeClr val="tx1">
                    <a:lumMod val="95000"/>
                    <a:lumOff val="5000"/>
                  </a:schemeClr>
                </a:solidFill>
              </a:rPr>
              <a:t>94010 Créteil cedex</a:t>
            </a:r>
          </a:p>
          <a:p>
            <a:pPr algn="ctr"/>
            <a:r>
              <a:rPr lang="fr-FR" sz="1800" b="0" dirty="0" smtClean="0">
                <a:solidFill>
                  <a:schemeClr val="tx1">
                    <a:lumMod val="95000"/>
                    <a:lumOff val="5000"/>
                  </a:schemeClr>
                </a:solidFill>
              </a:rPr>
              <a:t>Tél : 01 45 17 14 05</a:t>
            </a:r>
            <a:br>
              <a:rPr lang="fr-FR" sz="1800" b="0" dirty="0" smtClean="0">
                <a:solidFill>
                  <a:schemeClr val="tx1">
                    <a:lumMod val="95000"/>
                    <a:lumOff val="5000"/>
                  </a:schemeClr>
                </a:solidFill>
              </a:rPr>
            </a:br>
            <a:r>
              <a:rPr lang="fr-FR" sz="1800" b="0" dirty="0" smtClean="0">
                <a:solidFill>
                  <a:schemeClr val="tx1">
                    <a:lumMod val="95000"/>
                    <a:lumOff val="5000"/>
                  </a:schemeClr>
                </a:solidFill>
              </a:rPr>
              <a:t>Courriel : ch.morin@u-pec.fr</a:t>
            </a:r>
          </a:p>
          <a:p>
            <a:endParaRPr lang="fr-FR" sz="1200" b="0" i="1" dirty="0">
              <a:solidFill>
                <a:schemeClr val="tx1"/>
              </a:solidFill>
            </a:endParaRPr>
          </a:p>
        </p:txBody>
      </p:sp>
      <p:sp>
        <p:nvSpPr>
          <p:cNvPr id="14342" name="Text Box 6"/>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a:t>4</a:t>
            </a:r>
          </a:p>
        </p:txBody>
      </p:sp>
      <p:pic>
        <p:nvPicPr>
          <p:cNvPr id="14343" name="Picture 7" descr="D:\Prof\Clients\PLAN CREATIF\Upec (v97-2000)\Charte\Ppt\bandeau_vert.png"/>
          <p:cNvPicPr>
            <a:picLocks noChangeAspect="1" noChangeArrowheads="1"/>
          </p:cNvPicPr>
          <p:nvPr/>
        </p:nvPicPr>
        <p:blipFill>
          <a:blip r:embed="rId2" cstate="print"/>
          <a:srcRect/>
          <a:stretch>
            <a:fillRect/>
          </a:stretch>
        </p:blipFill>
        <p:spPr bwMode="auto">
          <a:xfrm>
            <a:off x="285750" y="222250"/>
            <a:ext cx="8570913" cy="3873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9"/>
          <p:cNvSpPr>
            <a:spLocks noGrp="1" noChangeArrowheads="1"/>
          </p:cNvSpPr>
          <p:nvPr>
            <p:ph type="ftr" sz="quarter" idx="3"/>
          </p:nvPr>
        </p:nvSpPr>
        <p:spPr/>
        <p:txBody>
          <a:bodyPr/>
          <a:lstStyle/>
          <a:p>
            <a:r>
              <a:rPr lang="fr-FR" dirty="0" smtClean="0"/>
              <a:t>Banlieue Est : cap vers les sciences</a:t>
            </a:r>
            <a:endParaRPr lang="fr-FR" dirty="0"/>
          </a:p>
        </p:txBody>
      </p:sp>
      <p:sp>
        <p:nvSpPr>
          <p:cNvPr id="9" name="Rectangle 30"/>
          <p:cNvSpPr>
            <a:spLocks noGrp="1" noChangeArrowheads="1"/>
          </p:cNvSpPr>
          <p:nvPr>
            <p:ph type="sldNum" sz="quarter" idx="4"/>
          </p:nvPr>
        </p:nvSpPr>
        <p:spPr/>
        <p:txBody>
          <a:bodyPr/>
          <a:lstStyle/>
          <a:p>
            <a:r>
              <a:rPr lang="fr-FR" dirty="0"/>
              <a:t>p. </a:t>
            </a:r>
            <a:fld id="{F1A9195D-D4BC-42FC-A32A-9DD6F1AE475E}" type="slidenum">
              <a:rPr lang="fr-FR"/>
              <a:pPr/>
              <a:t>2</a:t>
            </a:fld>
            <a:endParaRPr lang="fr-FR" dirty="0"/>
          </a:p>
        </p:txBody>
      </p:sp>
      <p:sp>
        <p:nvSpPr>
          <p:cNvPr id="8200" name="Rectangle 8"/>
          <p:cNvSpPr>
            <a:spLocks noGrp="1" noChangeArrowheads="1"/>
          </p:cNvSpPr>
          <p:nvPr>
            <p:ph type="ctrTitle"/>
          </p:nvPr>
        </p:nvSpPr>
        <p:spPr/>
        <p:txBody>
          <a:bodyPr/>
          <a:lstStyle/>
          <a:p>
            <a:r>
              <a:rPr lang="fr-FR" dirty="0"/>
              <a:t>1.</a:t>
            </a:r>
          </a:p>
        </p:txBody>
      </p:sp>
      <p:sp>
        <p:nvSpPr>
          <p:cNvPr id="8201" name="Rectangle 9"/>
          <p:cNvSpPr>
            <a:spLocks noGrp="1" noChangeArrowheads="1"/>
          </p:cNvSpPr>
          <p:nvPr>
            <p:ph type="subTitle" idx="1"/>
          </p:nvPr>
        </p:nvSpPr>
        <p:spPr/>
        <p:txBody>
          <a:bodyPr/>
          <a:lstStyle/>
          <a:p>
            <a:r>
              <a:rPr lang="fr-FR" dirty="0" smtClean="0"/>
              <a:t>Objectifs de la cordée</a:t>
            </a:r>
            <a:endParaRPr lang="fr-FR" dirty="0"/>
          </a:p>
        </p:txBody>
      </p:sp>
      <p:sp>
        <p:nvSpPr>
          <p:cNvPr id="8197" name="Text Box 5"/>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dirty="0"/>
              <a:t>1</a:t>
            </a:r>
          </a:p>
        </p:txBody>
      </p:sp>
      <p:pic>
        <p:nvPicPr>
          <p:cNvPr id="8198" name="Picture 6" descr="D:\Prof\Clients\PLAN CREATIF\Upec (v97-2000)\Charte\Ppt\bandeau_bleu.png"/>
          <p:cNvPicPr>
            <a:picLocks noChangeAspect="1" noChangeArrowheads="1"/>
          </p:cNvPicPr>
          <p:nvPr/>
        </p:nvPicPr>
        <p:blipFill>
          <a:blip r:embed="rId2" cstate="print"/>
          <a:srcRect/>
          <a:stretch>
            <a:fillRect/>
          </a:stretch>
        </p:blipFill>
        <p:spPr bwMode="auto">
          <a:xfrm>
            <a:off x="285750" y="222250"/>
            <a:ext cx="8570913" cy="387350"/>
          </a:xfrm>
          <a:prstGeom prst="rect">
            <a:avLst/>
          </a:prstGeom>
          <a:noFill/>
        </p:spPr>
      </p:pic>
      <p:pic>
        <p:nvPicPr>
          <p:cNvPr id="8199" name="Picture 7" descr="D:\Prof\Clients\PLAN CREATIF\Upec (v97-2000)\Charte\Ppt\visuel_p2.jpg"/>
          <p:cNvPicPr>
            <a:picLocks noChangeAspect="1" noChangeArrowheads="1"/>
          </p:cNvPicPr>
          <p:nvPr/>
        </p:nvPicPr>
        <p:blipFill>
          <a:blip r:embed="rId3" cstate="print"/>
          <a:stretch>
            <a:fillRect/>
          </a:stretch>
        </p:blipFill>
        <p:spPr bwMode="auto">
          <a:xfrm>
            <a:off x="510646" y="914400"/>
            <a:ext cx="3153833" cy="47307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p:txBody>
          <a:bodyPr/>
          <a:lstStyle/>
          <a:p>
            <a:r>
              <a:rPr lang="fr-FR" dirty="0" smtClean="0"/>
              <a:t>Banlieue Est : cap vers les sciences</a:t>
            </a:r>
            <a:endParaRPr lang="fr-FR" dirty="0"/>
          </a:p>
        </p:txBody>
      </p:sp>
      <p:sp>
        <p:nvSpPr>
          <p:cNvPr id="8" name="Espace réservé du numéro de diapositive 5"/>
          <p:cNvSpPr>
            <a:spLocks noGrp="1"/>
          </p:cNvSpPr>
          <p:nvPr>
            <p:ph type="sldNum" sz="quarter" idx="12"/>
          </p:nvPr>
        </p:nvSpPr>
        <p:spPr/>
        <p:txBody>
          <a:bodyPr/>
          <a:lstStyle/>
          <a:p>
            <a:r>
              <a:rPr lang="fr-FR" dirty="0"/>
              <a:t>p. </a:t>
            </a:r>
            <a:fld id="{7E689676-5D58-4AA3-8D20-2B4DB14B1BDB}" type="slidenum">
              <a:rPr lang="fr-FR"/>
              <a:pPr/>
              <a:t>3</a:t>
            </a:fld>
            <a:endParaRPr lang="fr-FR" dirty="0"/>
          </a:p>
        </p:txBody>
      </p:sp>
      <p:sp>
        <p:nvSpPr>
          <p:cNvPr id="3074" name="Rectangle 2"/>
          <p:cNvSpPr>
            <a:spLocks noGrp="1" noChangeArrowheads="1"/>
          </p:cNvSpPr>
          <p:nvPr>
            <p:ph type="title"/>
          </p:nvPr>
        </p:nvSpPr>
        <p:spPr/>
        <p:txBody>
          <a:bodyPr/>
          <a:lstStyle/>
          <a:p>
            <a:r>
              <a:rPr lang="fr-FR" dirty="0" smtClean="0"/>
              <a:t>OBJECTIFS DE LA CORDEE</a:t>
            </a:r>
            <a:endParaRPr lang="fr-FR" dirty="0"/>
          </a:p>
        </p:txBody>
      </p:sp>
      <p:sp>
        <p:nvSpPr>
          <p:cNvPr id="3075" name="Rectangle 3"/>
          <p:cNvSpPr>
            <a:spLocks noGrp="1" noChangeArrowheads="1"/>
          </p:cNvSpPr>
          <p:nvPr>
            <p:ph type="body" idx="1"/>
          </p:nvPr>
        </p:nvSpPr>
        <p:spPr>
          <a:xfrm>
            <a:off x="323528" y="908720"/>
            <a:ext cx="8352928" cy="4896544"/>
          </a:xfrm>
        </p:spPr>
        <p:txBody>
          <a:bodyPr/>
          <a:lstStyle/>
          <a:p>
            <a:r>
              <a:rPr lang="fr-FR" sz="1800" dirty="0" smtClean="0">
                <a:solidFill>
                  <a:schemeClr val="tx1"/>
                </a:solidFill>
              </a:rPr>
              <a:t>Un objectif</a:t>
            </a:r>
          </a:p>
          <a:p>
            <a:pPr algn="just"/>
            <a:r>
              <a:rPr lang="fr-FR" sz="1600" b="0" dirty="0" smtClean="0">
                <a:solidFill>
                  <a:schemeClr val="tx1"/>
                </a:solidFill>
              </a:rPr>
              <a:t>Augmenter l’ambition des élèves de zone d’éducation prioritaire par la promotion des possibilités d'accès à l'enseignement supérieur et aux études scientifiques dans le cadre d’un tutorat, d’actions menées par des étudiants de la faculté des sciences et technologie de l’UPEC.</a:t>
            </a:r>
          </a:p>
          <a:p>
            <a:pPr algn="just"/>
            <a:r>
              <a:rPr lang="fr-FR" sz="1600" b="0" dirty="0" smtClean="0">
                <a:solidFill>
                  <a:schemeClr val="tx1"/>
                </a:solidFill>
              </a:rPr>
              <a:t>Parallèlement, faire découvrir les métiers de l’enseignement aux étudiants de licence 3 et promouvoir ainsi les filières de préparation au CAPES</a:t>
            </a:r>
            <a:endParaRPr lang="fr-FR" sz="1800" dirty="0" smtClean="0">
              <a:solidFill>
                <a:schemeClr val="tx1"/>
              </a:solidFill>
            </a:endParaRPr>
          </a:p>
          <a:p>
            <a:r>
              <a:rPr lang="fr-FR" sz="1800" dirty="0" smtClean="0">
                <a:solidFill>
                  <a:schemeClr val="tx1"/>
                </a:solidFill>
              </a:rPr>
              <a:t>Une réponse à un besoin</a:t>
            </a:r>
            <a:endParaRPr lang="fr-FR" sz="1600" dirty="0">
              <a:solidFill>
                <a:schemeClr val="tx1"/>
              </a:solidFill>
            </a:endParaRPr>
          </a:p>
          <a:p>
            <a:pPr algn="just"/>
            <a:r>
              <a:rPr lang="fr-FR" sz="1600" b="0" dirty="0" smtClean="0">
                <a:solidFill>
                  <a:schemeClr val="tx1"/>
                </a:solidFill>
              </a:rPr>
              <a:t>Favoriser la réussite scolaire, l’ouverture culturelle et promouvoir les enseignements scientifiques au lycée et à l'université en créant un soutien scolaire pour des élèves en zones sensibles par des étudiants de la faculté des sciences et technologie de l'UPEC, eux-mêmes issus de zones sensibles, se destinant aux métiers de l’enseignement</a:t>
            </a:r>
            <a:r>
              <a:rPr lang="fr-FR" sz="1200" b="0" dirty="0" smtClean="0">
                <a:solidFill>
                  <a:schemeClr val="tx1"/>
                </a:solidFill>
              </a:rPr>
              <a:t>.</a:t>
            </a:r>
            <a:endParaRPr lang="fr-FR" sz="1200" b="0" dirty="0">
              <a:solidFill>
                <a:schemeClr val="tx1"/>
              </a:solidFill>
            </a:endParaRPr>
          </a:p>
        </p:txBody>
      </p:sp>
      <p:sp>
        <p:nvSpPr>
          <p:cNvPr id="3076" name="Text Box 4"/>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dirty="0"/>
              <a:t>1</a:t>
            </a:r>
          </a:p>
        </p:txBody>
      </p:sp>
      <p:pic>
        <p:nvPicPr>
          <p:cNvPr id="3077" name="Picture 5" descr="D:\Prof\Clients\PLAN CREATIF\Upec (v97-2000)\Charte\Ppt\bandeau_bleu.png"/>
          <p:cNvPicPr>
            <a:picLocks noChangeAspect="1" noChangeArrowheads="1"/>
          </p:cNvPicPr>
          <p:nvPr/>
        </p:nvPicPr>
        <p:blipFill>
          <a:blip r:embed="rId2" cstate="print"/>
          <a:srcRect/>
          <a:stretch>
            <a:fillRect/>
          </a:stretch>
        </p:blipFill>
        <p:spPr bwMode="auto">
          <a:xfrm>
            <a:off x="285750" y="222250"/>
            <a:ext cx="8570913" cy="387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9"/>
          <p:cNvSpPr>
            <a:spLocks noGrp="1" noChangeArrowheads="1"/>
          </p:cNvSpPr>
          <p:nvPr>
            <p:ph type="ftr" sz="quarter" idx="3"/>
          </p:nvPr>
        </p:nvSpPr>
        <p:spPr/>
        <p:txBody>
          <a:bodyPr/>
          <a:lstStyle/>
          <a:p>
            <a:r>
              <a:rPr lang="fr-FR" dirty="0" smtClean="0"/>
              <a:t>Banlieue Est : cap vers les sciences</a:t>
            </a:r>
            <a:endParaRPr lang="fr-FR" dirty="0"/>
          </a:p>
        </p:txBody>
      </p:sp>
      <p:sp>
        <p:nvSpPr>
          <p:cNvPr id="9" name="Rectangle 30"/>
          <p:cNvSpPr>
            <a:spLocks noGrp="1" noChangeArrowheads="1"/>
          </p:cNvSpPr>
          <p:nvPr>
            <p:ph type="sldNum" sz="quarter" idx="4"/>
          </p:nvPr>
        </p:nvSpPr>
        <p:spPr/>
        <p:txBody>
          <a:bodyPr/>
          <a:lstStyle/>
          <a:p>
            <a:r>
              <a:rPr lang="fr-FR" dirty="0"/>
              <a:t>p. </a:t>
            </a:r>
            <a:fld id="{B42EBFDD-DE25-4150-B7A7-A647BC495591}" type="slidenum">
              <a:rPr lang="fr-FR"/>
              <a:pPr/>
              <a:t>4</a:t>
            </a:fld>
            <a:endParaRPr lang="fr-FR" dirty="0"/>
          </a:p>
        </p:txBody>
      </p:sp>
      <p:sp>
        <p:nvSpPr>
          <p:cNvPr id="9218" name="Rectangle 2"/>
          <p:cNvSpPr>
            <a:spLocks noGrp="1" noChangeArrowheads="1"/>
          </p:cNvSpPr>
          <p:nvPr>
            <p:ph type="ctrTitle"/>
          </p:nvPr>
        </p:nvSpPr>
        <p:spPr/>
        <p:txBody>
          <a:bodyPr/>
          <a:lstStyle/>
          <a:p>
            <a:r>
              <a:rPr lang="fr-FR" dirty="0">
                <a:solidFill>
                  <a:srgbClr val="FEE6CD"/>
                </a:solidFill>
              </a:rPr>
              <a:t>2.</a:t>
            </a:r>
          </a:p>
        </p:txBody>
      </p:sp>
      <p:sp>
        <p:nvSpPr>
          <p:cNvPr id="9219" name="Rectangle 3"/>
          <p:cNvSpPr>
            <a:spLocks noGrp="1" noChangeArrowheads="1"/>
          </p:cNvSpPr>
          <p:nvPr>
            <p:ph type="subTitle" idx="1"/>
          </p:nvPr>
        </p:nvSpPr>
        <p:spPr/>
        <p:txBody>
          <a:bodyPr/>
          <a:lstStyle/>
          <a:p>
            <a:r>
              <a:rPr lang="fr-FR" dirty="0" smtClean="0"/>
              <a:t>Description de la cordée</a:t>
            </a:r>
            <a:endParaRPr lang="fr-FR" dirty="0"/>
          </a:p>
        </p:txBody>
      </p:sp>
      <p:sp>
        <p:nvSpPr>
          <p:cNvPr id="9220" name="Text Box 4"/>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dirty="0"/>
              <a:t>2</a:t>
            </a:r>
          </a:p>
        </p:txBody>
      </p:sp>
      <p:pic>
        <p:nvPicPr>
          <p:cNvPr id="9223" name="Picture 7" descr="D:\Prof\Clients\PLAN CREATIF\Upec (v97-2000)\Charte\Ppt\visuel_p4.jpg"/>
          <p:cNvPicPr>
            <a:picLocks noChangeAspect="1" noChangeArrowheads="1"/>
          </p:cNvPicPr>
          <p:nvPr/>
        </p:nvPicPr>
        <p:blipFill>
          <a:blip r:embed="rId2" cstate="print"/>
          <a:stretch>
            <a:fillRect/>
          </a:stretch>
        </p:blipFill>
        <p:spPr bwMode="auto">
          <a:xfrm>
            <a:off x="526785" y="901700"/>
            <a:ext cx="3158066" cy="4737100"/>
          </a:xfrm>
          <a:prstGeom prst="rect">
            <a:avLst/>
          </a:prstGeom>
          <a:noFill/>
        </p:spPr>
      </p:pic>
      <p:pic>
        <p:nvPicPr>
          <p:cNvPr id="9225" name="Picture 9" descr="D:\Prof\Clients\PLAN CREATIF\Upec (v97-2000)\Charte\Ppt\bandeau_orange.png"/>
          <p:cNvPicPr>
            <a:picLocks noChangeAspect="1" noChangeArrowheads="1"/>
          </p:cNvPicPr>
          <p:nvPr/>
        </p:nvPicPr>
        <p:blipFill>
          <a:blip r:embed="rId3" cstate="print"/>
          <a:srcRect/>
          <a:stretch>
            <a:fillRect/>
          </a:stretch>
        </p:blipFill>
        <p:spPr bwMode="auto">
          <a:xfrm>
            <a:off x="285750" y="222250"/>
            <a:ext cx="8570913" cy="38735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a:bodyPr>
          <a:lstStyle/>
          <a:p>
            <a:endParaRPr lang="fr-FR" sz="2800" dirty="0"/>
          </a:p>
        </p:txBody>
      </p:sp>
      <p:sp>
        <p:nvSpPr>
          <p:cNvPr id="3" name="Sous-titre 2"/>
          <p:cNvSpPr>
            <a:spLocks noGrp="1"/>
          </p:cNvSpPr>
          <p:nvPr>
            <p:ph type="subTitle" idx="1"/>
          </p:nvPr>
        </p:nvSpPr>
        <p:spPr/>
        <p:txBody>
          <a:bodyPr>
            <a:normAutofit/>
          </a:bodyPr>
          <a:lstStyle/>
          <a:p>
            <a:endParaRPr lang="fr-FR" sz="1800" dirty="0"/>
          </a:p>
        </p:txBody>
      </p:sp>
      <p:grpSp>
        <p:nvGrpSpPr>
          <p:cNvPr id="4" name="Groupe 114"/>
          <p:cNvGrpSpPr>
            <a:grpSpLocks noChangeAspect="1"/>
          </p:cNvGrpSpPr>
          <p:nvPr/>
        </p:nvGrpSpPr>
        <p:grpSpPr>
          <a:xfrm>
            <a:off x="357158" y="-357214"/>
            <a:ext cx="7986894" cy="7360972"/>
            <a:chOff x="-1071570" y="-2934442"/>
            <a:chExt cx="19967236" cy="18402430"/>
          </a:xfrm>
        </p:grpSpPr>
        <p:grpSp>
          <p:nvGrpSpPr>
            <p:cNvPr id="5" name="Groupe 77"/>
            <p:cNvGrpSpPr/>
            <p:nvPr/>
          </p:nvGrpSpPr>
          <p:grpSpPr>
            <a:xfrm>
              <a:off x="0" y="-2934442"/>
              <a:ext cx="18895666" cy="18402430"/>
              <a:chOff x="-219183" y="-2641770"/>
              <a:chExt cx="18895666" cy="18402430"/>
            </a:xfrm>
          </p:grpSpPr>
          <p:grpSp>
            <p:nvGrpSpPr>
              <p:cNvPr id="6" name="Groupe 62"/>
              <p:cNvGrpSpPr/>
              <p:nvPr/>
            </p:nvGrpSpPr>
            <p:grpSpPr>
              <a:xfrm>
                <a:off x="138510" y="-2641770"/>
                <a:ext cx="18537973" cy="9201217"/>
                <a:chOff x="138510" y="-3141836"/>
                <a:chExt cx="18537973" cy="9201217"/>
              </a:xfrm>
            </p:grpSpPr>
            <p:sp>
              <p:nvSpPr>
                <p:cNvPr id="110" name="Freeform 36"/>
                <p:cNvSpPr>
                  <a:spLocks noChangeAspect="1"/>
                </p:cNvSpPr>
                <p:nvPr/>
              </p:nvSpPr>
              <p:spPr bwMode="gray">
                <a:xfrm rot="10800000" flipH="1" flipV="1">
                  <a:off x="9412006" y="-3141834"/>
                  <a:ext cx="9264477" cy="9201215"/>
                </a:xfrm>
                <a:custGeom>
                  <a:avLst/>
                  <a:gdLst>
                    <a:gd name="T0" fmla="*/ 1290071 w 1424"/>
                    <a:gd name="T1" fmla="*/ 1202314 h 1438"/>
                    <a:gd name="T2" fmla="*/ 0 w 1424"/>
                    <a:gd name="T3" fmla="*/ 0 h 1438"/>
                    <a:gd name="T4" fmla="*/ 0 w 1424"/>
                    <a:gd name="T5" fmla="*/ 1202314 h 1438"/>
                    <a:gd name="T6" fmla="*/ 1290071 w 1424"/>
                    <a:gd name="T7" fmla="*/ 1202314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1424" y="1438"/>
                      </a:moveTo>
                      <a:cubicBezTo>
                        <a:pt x="1424" y="644"/>
                        <a:pt x="787" y="0"/>
                        <a:pt x="0" y="0"/>
                      </a:cubicBezTo>
                      <a:cubicBezTo>
                        <a:pt x="0" y="1438"/>
                        <a:pt x="0" y="1438"/>
                        <a:pt x="0" y="1438"/>
                      </a:cubicBezTo>
                      <a:lnTo>
                        <a:pt x="1424" y="1438"/>
                      </a:lnTo>
                      <a:close/>
                    </a:path>
                  </a:pathLst>
                </a:custGeom>
                <a:solidFill>
                  <a:schemeClr val="bg1"/>
                </a:solidFill>
                <a:ln w="38100">
                  <a:solidFill>
                    <a:schemeClr val="accent6">
                      <a:lumMod val="75000"/>
                    </a:schemeClr>
                  </a:solidFill>
                  <a:miter lim="800000"/>
                  <a:headEnd/>
                  <a:tailEnd/>
                </a:ln>
              </p:spPr>
              <p:txBody>
                <a:bodyPr wrap="none" anchor="ctr"/>
                <a:lstStyle/>
                <a:p>
                  <a:r>
                    <a:rPr lang="fr-FR" sz="900" dirty="0" smtClean="0"/>
                    <a:t>A</a:t>
                  </a:r>
                  <a:endParaRPr lang="fr-FR" sz="900" dirty="0"/>
                </a:p>
              </p:txBody>
            </p:sp>
            <p:sp>
              <p:nvSpPr>
                <p:cNvPr id="111" name="Freeform 36"/>
                <p:cNvSpPr>
                  <a:spLocks noChangeAspect="1"/>
                </p:cNvSpPr>
                <p:nvPr/>
              </p:nvSpPr>
              <p:spPr bwMode="gray">
                <a:xfrm rot="10800000" flipV="1">
                  <a:off x="138510" y="-3141836"/>
                  <a:ext cx="9264477" cy="9201215"/>
                </a:xfrm>
                <a:custGeom>
                  <a:avLst/>
                  <a:gdLst>
                    <a:gd name="T0" fmla="*/ 1290071 w 1424"/>
                    <a:gd name="T1" fmla="*/ 1202314 h 1438"/>
                    <a:gd name="T2" fmla="*/ 0 w 1424"/>
                    <a:gd name="T3" fmla="*/ 0 h 1438"/>
                    <a:gd name="T4" fmla="*/ 0 w 1424"/>
                    <a:gd name="T5" fmla="*/ 1202314 h 1438"/>
                    <a:gd name="T6" fmla="*/ 1290071 w 1424"/>
                    <a:gd name="T7" fmla="*/ 1202314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1424" y="1438"/>
                      </a:moveTo>
                      <a:cubicBezTo>
                        <a:pt x="1424" y="644"/>
                        <a:pt x="787" y="0"/>
                        <a:pt x="0" y="0"/>
                      </a:cubicBezTo>
                      <a:cubicBezTo>
                        <a:pt x="0" y="1438"/>
                        <a:pt x="0" y="1438"/>
                        <a:pt x="0" y="1438"/>
                      </a:cubicBezTo>
                      <a:lnTo>
                        <a:pt x="1424" y="1438"/>
                      </a:lnTo>
                      <a:close/>
                    </a:path>
                  </a:pathLst>
                </a:custGeom>
                <a:solidFill>
                  <a:schemeClr val="bg1"/>
                </a:solidFill>
                <a:ln w="38100">
                  <a:solidFill>
                    <a:schemeClr val="accent6">
                      <a:lumMod val="75000"/>
                    </a:schemeClr>
                  </a:solidFill>
                  <a:miter lim="800000"/>
                  <a:headEnd/>
                  <a:tailEnd/>
                </a:ln>
              </p:spPr>
              <p:txBody>
                <a:bodyPr wrap="none" anchor="ctr"/>
                <a:lstStyle/>
                <a:p>
                  <a:endParaRPr lang="fr-FR" sz="900" dirty="0"/>
                </a:p>
              </p:txBody>
            </p:sp>
            <p:sp>
              <p:nvSpPr>
                <p:cNvPr id="112" name="Rectangle 111"/>
                <p:cNvSpPr/>
                <p:nvPr/>
              </p:nvSpPr>
              <p:spPr>
                <a:xfrm>
                  <a:off x="9311993" y="-3127546"/>
                  <a:ext cx="214314" cy="914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00" dirty="0"/>
                </a:p>
              </p:txBody>
            </p:sp>
          </p:grpSp>
          <p:sp>
            <p:nvSpPr>
              <p:cNvPr id="80" name="Freeform 36"/>
              <p:cNvSpPr>
                <a:spLocks noChangeAspect="1"/>
              </p:cNvSpPr>
              <p:nvPr/>
            </p:nvSpPr>
            <p:spPr bwMode="gray">
              <a:xfrm rot="10800000" flipH="1">
                <a:off x="9398174" y="6559445"/>
                <a:ext cx="9264477" cy="9201215"/>
              </a:xfrm>
              <a:custGeom>
                <a:avLst/>
                <a:gdLst>
                  <a:gd name="T0" fmla="*/ 1290071 w 1424"/>
                  <a:gd name="T1" fmla="*/ 1202314 h 1438"/>
                  <a:gd name="T2" fmla="*/ 0 w 1424"/>
                  <a:gd name="T3" fmla="*/ 0 h 1438"/>
                  <a:gd name="T4" fmla="*/ 0 w 1424"/>
                  <a:gd name="T5" fmla="*/ 1202314 h 1438"/>
                  <a:gd name="T6" fmla="*/ 1290071 w 1424"/>
                  <a:gd name="T7" fmla="*/ 1202314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1424" y="1438"/>
                    </a:moveTo>
                    <a:cubicBezTo>
                      <a:pt x="1424" y="644"/>
                      <a:pt x="787" y="0"/>
                      <a:pt x="0" y="0"/>
                    </a:cubicBezTo>
                    <a:cubicBezTo>
                      <a:pt x="0" y="1438"/>
                      <a:pt x="0" y="1438"/>
                      <a:pt x="0" y="1438"/>
                    </a:cubicBezTo>
                    <a:lnTo>
                      <a:pt x="1424" y="1438"/>
                    </a:lnTo>
                    <a:close/>
                  </a:path>
                </a:pathLst>
              </a:custGeom>
              <a:solidFill>
                <a:schemeClr val="bg1"/>
              </a:solidFill>
              <a:ln w="38100">
                <a:solidFill>
                  <a:schemeClr val="accent6">
                    <a:lumMod val="75000"/>
                  </a:schemeClr>
                </a:solidFill>
                <a:miter lim="800000"/>
                <a:headEnd/>
                <a:tailEnd/>
              </a:ln>
            </p:spPr>
            <p:txBody>
              <a:bodyPr wrap="none" anchor="ctr"/>
              <a:lstStyle/>
              <a:p>
                <a:endParaRPr lang="fr-FR" sz="900" dirty="0"/>
              </a:p>
            </p:txBody>
          </p:sp>
          <p:sp>
            <p:nvSpPr>
              <p:cNvPr id="81" name="Freeform 36"/>
              <p:cNvSpPr>
                <a:spLocks noChangeAspect="1"/>
              </p:cNvSpPr>
              <p:nvPr/>
            </p:nvSpPr>
            <p:spPr bwMode="gray">
              <a:xfrm rot="10800000">
                <a:off x="124678" y="6559443"/>
                <a:ext cx="9264477" cy="9201215"/>
              </a:xfrm>
              <a:custGeom>
                <a:avLst/>
                <a:gdLst>
                  <a:gd name="T0" fmla="*/ 1290071 w 1424"/>
                  <a:gd name="T1" fmla="*/ 1202314 h 1438"/>
                  <a:gd name="T2" fmla="*/ 0 w 1424"/>
                  <a:gd name="T3" fmla="*/ 0 h 1438"/>
                  <a:gd name="T4" fmla="*/ 0 w 1424"/>
                  <a:gd name="T5" fmla="*/ 1202314 h 1438"/>
                  <a:gd name="T6" fmla="*/ 1290071 w 1424"/>
                  <a:gd name="T7" fmla="*/ 1202314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1424" y="1438"/>
                    </a:moveTo>
                    <a:cubicBezTo>
                      <a:pt x="1424" y="644"/>
                      <a:pt x="787" y="0"/>
                      <a:pt x="0" y="0"/>
                    </a:cubicBezTo>
                    <a:cubicBezTo>
                      <a:pt x="0" y="1438"/>
                      <a:pt x="0" y="1438"/>
                      <a:pt x="0" y="1438"/>
                    </a:cubicBezTo>
                    <a:lnTo>
                      <a:pt x="1424" y="1438"/>
                    </a:lnTo>
                    <a:close/>
                  </a:path>
                </a:pathLst>
              </a:custGeom>
              <a:solidFill>
                <a:schemeClr val="bg1"/>
              </a:solidFill>
              <a:ln w="38100">
                <a:solidFill>
                  <a:schemeClr val="accent6">
                    <a:lumMod val="75000"/>
                  </a:schemeClr>
                </a:solidFill>
                <a:miter lim="800000"/>
                <a:headEnd/>
                <a:tailEnd/>
              </a:ln>
            </p:spPr>
            <p:txBody>
              <a:bodyPr wrap="none" anchor="ctr"/>
              <a:lstStyle/>
              <a:p>
                <a:endParaRPr lang="fr-FR" sz="900" dirty="0"/>
              </a:p>
            </p:txBody>
          </p:sp>
          <p:grpSp>
            <p:nvGrpSpPr>
              <p:cNvPr id="7" name="Groupe 47"/>
              <p:cNvGrpSpPr/>
              <p:nvPr/>
            </p:nvGrpSpPr>
            <p:grpSpPr>
              <a:xfrm>
                <a:off x="-219183" y="6616595"/>
                <a:ext cx="6028570" cy="3703087"/>
                <a:chOff x="280883" y="8259670"/>
                <a:chExt cx="6028570" cy="3703087"/>
              </a:xfrm>
            </p:grpSpPr>
            <p:pic>
              <p:nvPicPr>
                <p:cNvPr id="107" name="Picture 4" descr="Logo de la ville"/>
                <p:cNvPicPr>
                  <a:picLocks noChangeAspect="1" noChangeArrowheads="1"/>
                </p:cNvPicPr>
                <p:nvPr/>
              </p:nvPicPr>
              <p:blipFill>
                <a:blip r:embed="rId2" cstate="print"/>
                <a:srcRect/>
                <a:stretch>
                  <a:fillRect/>
                </a:stretch>
              </p:blipFill>
              <p:spPr bwMode="auto">
                <a:xfrm>
                  <a:off x="4965917" y="10819749"/>
                  <a:ext cx="1343536" cy="1143008"/>
                </a:xfrm>
                <a:prstGeom prst="rect">
                  <a:avLst/>
                </a:prstGeom>
                <a:noFill/>
              </p:spPr>
            </p:pic>
            <p:pic>
              <p:nvPicPr>
                <p:cNvPr id="108" name="Picture 22" descr="http://www.ac-creteil.fr/academie/actualite/novembre2010/lyceeschamplain.jpg"/>
                <p:cNvPicPr>
                  <a:picLocks noChangeAspect="1" noChangeArrowheads="1"/>
                </p:cNvPicPr>
                <p:nvPr/>
              </p:nvPicPr>
              <p:blipFill>
                <a:blip r:embed="rId3" cstate="print"/>
                <a:srcRect/>
                <a:stretch>
                  <a:fillRect/>
                </a:stretch>
              </p:blipFill>
              <p:spPr bwMode="auto">
                <a:xfrm>
                  <a:off x="1566767" y="8688298"/>
                  <a:ext cx="3857652" cy="2893239"/>
                </a:xfrm>
                <a:prstGeom prst="rect">
                  <a:avLst/>
                </a:prstGeom>
                <a:noFill/>
              </p:spPr>
            </p:pic>
            <p:pic>
              <p:nvPicPr>
                <p:cNvPr id="109" name="Picture 2" descr="http://www.lyceechamplain.ac-creteil.fr/images/logo-champlain.png"/>
                <p:cNvPicPr>
                  <a:picLocks noChangeAspect="1" noChangeArrowheads="1"/>
                </p:cNvPicPr>
                <p:nvPr/>
              </p:nvPicPr>
              <p:blipFill>
                <a:blip r:embed="rId4" cstate="print"/>
                <a:srcRect/>
                <a:stretch>
                  <a:fillRect/>
                </a:stretch>
              </p:blipFill>
              <p:spPr bwMode="auto">
                <a:xfrm>
                  <a:off x="280883" y="8259670"/>
                  <a:ext cx="3143272" cy="1899531"/>
                </a:xfrm>
                <a:prstGeom prst="rect">
                  <a:avLst/>
                </a:prstGeom>
                <a:noFill/>
              </p:spPr>
            </p:pic>
          </p:grpSp>
          <p:grpSp>
            <p:nvGrpSpPr>
              <p:cNvPr id="8" name="Groupe 26"/>
              <p:cNvGrpSpPr>
                <a:grpSpLocks noChangeAspect="1"/>
              </p:cNvGrpSpPr>
              <p:nvPr/>
            </p:nvGrpSpPr>
            <p:grpSpPr>
              <a:xfrm>
                <a:off x="5631771" y="2687505"/>
                <a:ext cx="7607327" cy="7759584"/>
                <a:chOff x="2598427" y="1857430"/>
                <a:chExt cx="3803665" cy="3879792"/>
              </a:xfrm>
            </p:grpSpPr>
            <p:sp>
              <p:nvSpPr>
                <p:cNvPr id="94" name="Freeform 27"/>
                <p:cNvSpPr>
                  <a:spLocks noChangeAspect="1"/>
                </p:cNvSpPr>
                <p:nvPr/>
              </p:nvSpPr>
              <p:spPr bwMode="gray">
                <a:xfrm>
                  <a:off x="2611119" y="3783673"/>
                  <a:ext cx="1903091" cy="1943097"/>
                </a:xfrm>
                <a:custGeom>
                  <a:avLst/>
                  <a:gdLst>
                    <a:gd name="T0" fmla="*/ 0 w 1424"/>
                    <a:gd name="T1" fmla="*/ 0 h 1437"/>
                    <a:gd name="T2" fmla="*/ 1360202 w 1424"/>
                    <a:gd name="T3" fmla="*/ 1455860 h 1437"/>
                    <a:gd name="T4" fmla="*/ 1360202 w 1424"/>
                    <a:gd name="T5" fmla="*/ 0 h 1437"/>
                    <a:gd name="T6" fmla="*/ 0 w 1424"/>
                    <a:gd name="T7" fmla="*/ 0 h 1437"/>
                    <a:gd name="T8" fmla="*/ 0 60000 65536"/>
                    <a:gd name="T9" fmla="*/ 0 60000 65536"/>
                    <a:gd name="T10" fmla="*/ 0 60000 65536"/>
                    <a:gd name="T11" fmla="*/ 0 60000 65536"/>
                    <a:gd name="T12" fmla="*/ 0 w 1424"/>
                    <a:gd name="T13" fmla="*/ 0 h 1437"/>
                    <a:gd name="T14" fmla="*/ 1424 w 1424"/>
                    <a:gd name="T15" fmla="*/ 1437 h 1437"/>
                  </a:gdLst>
                  <a:ahLst/>
                  <a:cxnLst>
                    <a:cxn ang="T8">
                      <a:pos x="T0" y="T1"/>
                    </a:cxn>
                    <a:cxn ang="T9">
                      <a:pos x="T2" y="T3"/>
                    </a:cxn>
                    <a:cxn ang="T10">
                      <a:pos x="T4" y="T5"/>
                    </a:cxn>
                    <a:cxn ang="T11">
                      <a:pos x="T6" y="T7"/>
                    </a:cxn>
                  </a:cxnLst>
                  <a:rect l="T12" t="T13" r="T14" b="T15"/>
                  <a:pathLst>
                    <a:path w="1424" h="1437">
                      <a:moveTo>
                        <a:pt x="0" y="0"/>
                      </a:moveTo>
                      <a:cubicBezTo>
                        <a:pt x="0" y="793"/>
                        <a:pt x="637" y="1437"/>
                        <a:pt x="1424" y="1437"/>
                      </a:cubicBezTo>
                      <a:cubicBezTo>
                        <a:pt x="1424" y="0"/>
                        <a:pt x="1424" y="0"/>
                        <a:pt x="1424" y="0"/>
                      </a:cubicBezTo>
                      <a:lnTo>
                        <a:pt x="0" y="0"/>
                      </a:lnTo>
                      <a:close/>
                    </a:path>
                  </a:pathLst>
                </a:custGeom>
                <a:gradFill rotWithShape="1">
                  <a:gsLst>
                    <a:gs pos="0">
                      <a:schemeClr val="accent2">
                        <a:lumMod val="75000"/>
                      </a:schemeClr>
                    </a:gs>
                    <a:gs pos="50000">
                      <a:schemeClr val="accent2">
                        <a:lumMod val="40000"/>
                        <a:lumOff val="60000"/>
                      </a:schemeClr>
                    </a:gs>
                    <a:gs pos="100000">
                      <a:schemeClr val="accent2">
                        <a:lumMod val="75000"/>
                      </a:schemeClr>
                    </a:gs>
                  </a:gsLst>
                  <a:lin ang="5400000" scaled="1"/>
                </a:gradFill>
                <a:ln w="38100">
                  <a:solidFill>
                    <a:schemeClr val="bg1"/>
                  </a:solidFill>
                  <a:miter lim="800000"/>
                  <a:headEnd/>
                  <a:tailEnd/>
                </a:ln>
              </p:spPr>
              <p:txBody>
                <a:bodyPr wrap="none" anchor="ctr"/>
                <a:lstStyle/>
                <a:p>
                  <a:r>
                    <a:rPr lang="fr-FR" sz="900" dirty="0" smtClean="0"/>
                    <a:t> </a:t>
                  </a:r>
                  <a:endParaRPr lang="fr-FR" sz="900" dirty="0"/>
                </a:p>
              </p:txBody>
            </p:sp>
            <p:sp>
              <p:nvSpPr>
                <p:cNvPr id="95" name="Freeform 31"/>
                <p:cNvSpPr>
                  <a:spLocks noChangeAspect="1"/>
                </p:cNvSpPr>
                <p:nvPr/>
              </p:nvSpPr>
              <p:spPr bwMode="gray">
                <a:xfrm>
                  <a:off x="4523288" y="3799838"/>
                  <a:ext cx="1878804" cy="1937384"/>
                </a:xfrm>
                <a:custGeom>
                  <a:avLst/>
                  <a:gdLst>
                    <a:gd name="T0" fmla="*/ 0 w 1424"/>
                    <a:gd name="T1" fmla="*/ 0 h 1438"/>
                    <a:gd name="T2" fmla="*/ 0 w 1424"/>
                    <a:gd name="T3" fmla="*/ 1434102 h 1438"/>
                    <a:gd name="T4" fmla="*/ 1275406 w 1424"/>
                    <a:gd name="T5" fmla="*/ 0 h 1438"/>
                    <a:gd name="T6" fmla="*/ 0 w 1424"/>
                    <a:gd name="T7" fmla="*/ 0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0" y="0"/>
                      </a:moveTo>
                      <a:cubicBezTo>
                        <a:pt x="0" y="1438"/>
                        <a:pt x="0" y="1438"/>
                        <a:pt x="0" y="1438"/>
                      </a:cubicBezTo>
                      <a:cubicBezTo>
                        <a:pt x="787" y="1438"/>
                        <a:pt x="1424" y="794"/>
                        <a:pt x="1424" y="0"/>
                      </a:cubicBezTo>
                      <a:lnTo>
                        <a:pt x="0" y="0"/>
                      </a:lnTo>
                      <a:close/>
                    </a:path>
                  </a:pathLst>
                </a:custGeom>
                <a:gradFill rotWithShape="1">
                  <a:gsLst>
                    <a:gs pos="0">
                      <a:schemeClr val="accent2">
                        <a:lumMod val="75000"/>
                      </a:schemeClr>
                    </a:gs>
                    <a:gs pos="50000">
                      <a:schemeClr val="accent2">
                        <a:lumMod val="40000"/>
                        <a:lumOff val="60000"/>
                      </a:schemeClr>
                    </a:gs>
                    <a:gs pos="100000">
                      <a:schemeClr val="accent2">
                        <a:lumMod val="75000"/>
                      </a:schemeClr>
                    </a:gs>
                  </a:gsLst>
                  <a:lin ang="5400000" scaled="1"/>
                </a:gradFill>
                <a:ln w="38100">
                  <a:solidFill>
                    <a:schemeClr val="bg1"/>
                  </a:solidFill>
                  <a:miter lim="800000"/>
                  <a:headEnd/>
                  <a:tailEnd/>
                </a:ln>
              </p:spPr>
              <p:txBody>
                <a:bodyPr wrap="none" anchor="ctr"/>
                <a:lstStyle/>
                <a:p>
                  <a:endParaRPr lang="fr-FR" sz="900" dirty="0"/>
                </a:p>
              </p:txBody>
            </p:sp>
            <p:sp>
              <p:nvSpPr>
                <p:cNvPr id="96" name="Freeform 45"/>
                <p:cNvSpPr>
                  <a:spLocks noChangeAspect="1"/>
                </p:cNvSpPr>
                <p:nvPr/>
              </p:nvSpPr>
              <p:spPr bwMode="gray">
                <a:xfrm>
                  <a:off x="2598427" y="1857430"/>
                  <a:ext cx="3786285" cy="1928760"/>
                </a:xfrm>
                <a:custGeom>
                  <a:avLst/>
                  <a:gdLst>
                    <a:gd name="T0" fmla="*/ 1331901 w 1424"/>
                    <a:gd name="T1" fmla="*/ 0 h 1438"/>
                    <a:gd name="T2" fmla="*/ 0 w 1424"/>
                    <a:gd name="T3" fmla="*/ 1221412 h 1438"/>
                    <a:gd name="T4" fmla="*/ 1331901 w 1424"/>
                    <a:gd name="T5" fmla="*/ 1221412 h 1438"/>
                    <a:gd name="T6" fmla="*/ 1331901 w 1424"/>
                    <a:gd name="T7" fmla="*/ 0 h 1438"/>
                    <a:gd name="T8" fmla="*/ 0 60000 65536"/>
                    <a:gd name="T9" fmla="*/ 0 60000 65536"/>
                    <a:gd name="T10" fmla="*/ 0 60000 65536"/>
                    <a:gd name="T11" fmla="*/ 0 60000 65536"/>
                    <a:gd name="T12" fmla="*/ 0 w 1424"/>
                    <a:gd name="T13" fmla="*/ 0 h 1438"/>
                    <a:gd name="T14" fmla="*/ 1424 w 1424"/>
                    <a:gd name="T15" fmla="*/ 1438 h 1438"/>
                    <a:gd name="connsiteX0" fmla="*/ 9630 w 10000"/>
                    <a:gd name="connsiteY0" fmla="*/ 0 h 10078"/>
                    <a:gd name="connsiteX1" fmla="*/ 0 w 10000"/>
                    <a:gd name="connsiteY1" fmla="*/ 10078 h 10078"/>
                    <a:gd name="connsiteX2" fmla="*/ 10000 w 10000"/>
                    <a:gd name="connsiteY2" fmla="*/ 10078 h 10078"/>
                    <a:gd name="connsiteX3" fmla="*/ 9630 w 10000"/>
                    <a:gd name="connsiteY3" fmla="*/ 0 h 10078"/>
                    <a:gd name="connsiteX0" fmla="*/ 9630 w 11638"/>
                    <a:gd name="connsiteY0" fmla="*/ 553 h 10631"/>
                    <a:gd name="connsiteX1" fmla="*/ 0 w 11638"/>
                    <a:gd name="connsiteY1" fmla="*/ 10631 h 10631"/>
                    <a:gd name="connsiteX2" fmla="*/ 10000 w 11638"/>
                    <a:gd name="connsiteY2" fmla="*/ 10631 h 10631"/>
                    <a:gd name="connsiteX3" fmla="*/ 9828 w 11638"/>
                    <a:gd name="connsiteY3" fmla="*/ 7313 h 10631"/>
                    <a:gd name="connsiteX4" fmla="*/ 9630 w 11638"/>
                    <a:gd name="connsiteY4" fmla="*/ 553 h 10631"/>
                    <a:gd name="connsiteX0" fmla="*/ 9630 w 19321"/>
                    <a:gd name="connsiteY0" fmla="*/ 553 h 11203"/>
                    <a:gd name="connsiteX1" fmla="*/ 0 w 19321"/>
                    <a:gd name="connsiteY1" fmla="*/ 10631 h 11203"/>
                    <a:gd name="connsiteX2" fmla="*/ 10000 w 19321"/>
                    <a:gd name="connsiteY2" fmla="*/ 10631 h 11203"/>
                    <a:gd name="connsiteX3" fmla="*/ 19259 w 19321"/>
                    <a:gd name="connsiteY3" fmla="*/ 9523 h 11203"/>
                    <a:gd name="connsiteX4" fmla="*/ 9630 w 19321"/>
                    <a:gd name="connsiteY4" fmla="*/ 553 h 11203"/>
                    <a:gd name="connsiteX0" fmla="*/ 9630 w 19259"/>
                    <a:gd name="connsiteY0" fmla="*/ 553 h 11139"/>
                    <a:gd name="connsiteX1" fmla="*/ 0 w 19259"/>
                    <a:gd name="connsiteY1" fmla="*/ 10631 h 11139"/>
                    <a:gd name="connsiteX2" fmla="*/ 10000 w 19259"/>
                    <a:gd name="connsiteY2" fmla="*/ 10631 h 11139"/>
                    <a:gd name="connsiteX3" fmla="*/ 19259 w 19259"/>
                    <a:gd name="connsiteY3" fmla="*/ 9523 h 11139"/>
                    <a:gd name="connsiteX4" fmla="*/ 9630 w 19259"/>
                    <a:gd name="connsiteY4" fmla="*/ 553 h 11139"/>
                    <a:gd name="connsiteX0" fmla="*/ 9630 w 18889"/>
                    <a:gd name="connsiteY0" fmla="*/ 553 h 11139"/>
                    <a:gd name="connsiteX1" fmla="*/ 0 w 18889"/>
                    <a:gd name="connsiteY1" fmla="*/ 10631 h 11139"/>
                    <a:gd name="connsiteX2" fmla="*/ 10000 w 18889"/>
                    <a:gd name="connsiteY2" fmla="*/ 10631 h 11139"/>
                    <a:gd name="connsiteX3" fmla="*/ 18889 w 18889"/>
                    <a:gd name="connsiteY3" fmla="*/ 9523 h 11139"/>
                    <a:gd name="connsiteX4" fmla="*/ 9630 w 18889"/>
                    <a:gd name="connsiteY4" fmla="*/ 553 h 11139"/>
                    <a:gd name="connsiteX0" fmla="*/ 9630 w 18889"/>
                    <a:gd name="connsiteY0" fmla="*/ 553 h 10631"/>
                    <a:gd name="connsiteX1" fmla="*/ 0 w 18889"/>
                    <a:gd name="connsiteY1" fmla="*/ 10631 h 10631"/>
                    <a:gd name="connsiteX2" fmla="*/ 10000 w 18889"/>
                    <a:gd name="connsiteY2" fmla="*/ 10631 h 10631"/>
                    <a:gd name="connsiteX3" fmla="*/ 18889 w 18889"/>
                    <a:gd name="connsiteY3" fmla="*/ 9523 h 10631"/>
                    <a:gd name="connsiteX4" fmla="*/ 9630 w 18889"/>
                    <a:gd name="connsiteY4" fmla="*/ 553 h 10631"/>
                    <a:gd name="connsiteX0" fmla="*/ 9630 w 18889"/>
                    <a:gd name="connsiteY0" fmla="*/ 553 h 10631"/>
                    <a:gd name="connsiteX1" fmla="*/ 0 w 18889"/>
                    <a:gd name="connsiteY1" fmla="*/ 10631 h 10631"/>
                    <a:gd name="connsiteX2" fmla="*/ 10000 w 18889"/>
                    <a:gd name="connsiteY2" fmla="*/ 10631 h 10631"/>
                    <a:gd name="connsiteX3" fmla="*/ 18889 w 18889"/>
                    <a:gd name="connsiteY3" fmla="*/ 10270 h 10631"/>
                    <a:gd name="connsiteX4" fmla="*/ 9630 w 18889"/>
                    <a:gd name="connsiteY4" fmla="*/ 553 h 10631"/>
                    <a:gd name="connsiteX0" fmla="*/ 9630 w 18889"/>
                    <a:gd name="connsiteY0" fmla="*/ 553 h 10768"/>
                    <a:gd name="connsiteX1" fmla="*/ 0 w 18889"/>
                    <a:gd name="connsiteY1" fmla="*/ 10631 h 10768"/>
                    <a:gd name="connsiteX2" fmla="*/ 10000 w 18889"/>
                    <a:gd name="connsiteY2" fmla="*/ 10631 h 10768"/>
                    <a:gd name="connsiteX3" fmla="*/ 18889 w 18889"/>
                    <a:gd name="connsiteY3" fmla="*/ 10644 h 10768"/>
                    <a:gd name="connsiteX4" fmla="*/ 9630 w 18889"/>
                    <a:gd name="connsiteY4" fmla="*/ 553 h 10768"/>
                    <a:gd name="connsiteX0" fmla="*/ 9630 w 18889"/>
                    <a:gd name="connsiteY0" fmla="*/ 553 h 10768"/>
                    <a:gd name="connsiteX1" fmla="*/ 0 w 18889"/>
                    <a:gd name="connsiteY1" fmla="*/ 10631 h 10768"/>
                    <a:gd name="connsiteX2" fmla="*/ 10000 w 18889"/>
                    <a:gd name="connsiteY2" fmla="*/ 10631 h 10768"/>
                    <a:gd name="connsiteX3" fmla="*/ 18889 w 18889"/>
                    <a:gd name="connsiteY3" fmla="*/ 10644 h 10768"/>
                    <a:gd name="connsiteX4" fmla="*/ 9630 w 18889"/>
                    <a:gd name="connsiteY4" fmla="*/ 553 h 10768"/>
                    <a:gd name="connsiteX0" fmla="*/ 9630 w 18889"/>
                    <a:gd name="connsiteY0" fmla="*/ 553 h 10768"/>
                    <a:gd name="connsiteX1" fmla="*/ 0 w 18889"/>
                    <a:gd name="connsiteY1" fmla="*/ 10631 h 10768"/>
                    <a:gd name="connsiteX2" fmla="*/ 10000 w 18889"/>
                    <a:gd name="connsiteY2" fmla="*/ 10631 h 10768"/>
                    <a:gd name="connsiteX3" fmla="*/ 18889 w 18889"/>
                    <a:gd name="connsiteY3" fmla="*/ 10644 h 10768"/>
                    <a:gd name="connsiteX4" fmla="*/ 9630 w 18889"/>
                    <a:gd name="connsiteY4" fmla="*/ 553 h 10768"/>
                    <a:gd name="connsiteX0" fmla="*/ 9630 w 19417"/>
                    <a:gd name="connsiteY0" fmla="*/ 553 h 10963"/>
                    <a:gd name="connsiteX1" fmla="*/ 0 w 19417"/>
                    <a:gd name="connsiteY1" fmla="*/ 10631 h 10963"/>
                    <a:gd name="connsiteX2" fmla="*/ 10000 w 19417"/>
                    <a:gd name="connsiteY2" fmla="*/ 10631 h 10963"/>
                    <a:gd name="connsiteX3" fmla="*/ 19417 w 19417"/>
                    <a:gd name="connsiteY3" fmla="*/ 10839 h 10963"/>
                    <a:gd name="connsiteX4" fmla="*/ 9630 w 19417"/>
                    <a:gd name="connsiteY4" fmla="*/ 553 h 10963"/>
                    <a:gd name="connsiteX0" fmla="*/ 9630 w 19417"/>
                    <a:gd name="connsiteY0" fmla="*/ 553 h 10963"/>
                    <a:gd name="connsiteX1" fmla="*/ 0 w 19417"/>
                    <a:gd name="connsiteY1" fmla="*/ 10631 h 10963"/>
                    <a:gd name="connsiteX2" fmla="*/ 10000 w 19417"/>
                    <a:gd name="connsiteY2" fmla="*/ 10631 h 10963"/>
                    <a:gd name="connsiteX3" fmla="*/ 19417 w 19417"/>
                    <a:gd name="connsiteY3" fmla="*/ 10839 h 10963"/>
                    <a:gd name="connsiteX4" fmla="*/ 9630 w 19417"/>
                    <a:gd name="connsiteY4" fmla="*/ 553 h 10963"/>
                    <a:gd name="connsiteX0" fmla="*/ 9630 w 19417"/>
                    <a:gd name="connsiteY0" fmla="*/ 553 h 10631"/>
                    <a:gd name="connsiteX1" fmla="*/ 0 w 19417"/>
                    <a:gd name="connsiteY1" fmla="*/ 10631 h 10631"/>
                    <a:gd name="connsiteX2" fmla="*/ 10000 w 19417"/>
                    <a:gd name="connsiteY2" fmla="*/ 10631 h 10631"/>
                    <a:gd name="connsiteX3" fmla="*/ 19417 w 19417"/>
                    <a:gd name="connsiteY3" fmla="*/ 10465 h 10631"/>
                    <a:gd name="connsiteX4" fmla="*/ 9630 w 19417"/>
                    <a:gd name="connsiteY4" fmla="*/ 553 h 10631"/>
                    <a:gd name="connsiteX0" fmla="*/ 9630 w 19417"/>
                    <a:gd name="connsiteY0" fmla="*/ 553 h 10631"/>
                    <a:gd name="connsiteX1" fmla="*/ 0 w 19417"/>
                    <a:gd name="connsiteY1" fmla="*/ 10631 h 10631"/>
                    <a:gd name="connsiteX2" fmla="*/ 10000 w 19417"/>
                    <a:gd name="connsiteY2" fmla="*/ 10631 h 10631"/>
                    <a:gd name="connsiteX3" fmla="*/ 19417 w 19417"/>
                    <a:gd name="connsiteY3" fmla="*/ 10465 h 10631"/>
                    <a:gd name="connsiteX4" fmla="*/ 9630 w 19417"/>
                    <a:gd name="connsiteY4" fmla="*/ 553 h 10631"/>
                    <a:gd name="connsiteX0" fmla="*/ 9630 w 19787"/>
                    <a:gd name="connsiteY0" fmla="*/ 553 h 10631"/>
                    <a:gd name="connsiteX1" fmla="*/ 0 w 19787"/>
                    <a:gd name="connsiteY1" fmla="*/ 10631 h 10631"/>
                    <a:gd name="connsiteX2" fmla="*/ 10000 w 19787"/>
                    <a:gd name="connsiteY2" fmla="*/ 10631 h 10631"/>
                    <a:gd name="connsiteX3" fmla="*/ 19787 w 19787"/>
                    <a:gd name="connsiteY3" fmla="*/ 10465 h 10631"/>
                    <a:gd name="connsiteX4" fmla="*/ 9630 w 19787"/>
                    <a:gd name="connsiteY4" fmla="*/ 553 h 10631"/>
                    <a:gd name="connsiteX0" fmla="*/ 9630 w 19787"/>
                    <a:gd name="connsiteY0" fmla="*/ 81 h 10159"/>
                    <a:gd name="connsiteX1" fmla="*/ 0 w 19787"/>
                    <a:gd name="connsiteY1" fmla="*/ 10159 h 10159"/>
                    <a:gd name="connsiteX2" fmla="*/ 10000 w 19787"/>
                    <a:gd name="connsiteY2" fmla="*/ 10159 h 10159"/>
                    <a:gd name="connsiteX3" fmla="*/ 19787 w 19787"/>
                    <a:gd name="connsiteY3" fmla="*/ 9993 h 10159"/>
                    <a:gd name="connsiteX4" fmla="*/ 9630 w 19787"/>
                    <a:gd name="connsiteY4" fmla="*/ 81 h 10159"/>
                    <a:gd name="connsiteX0" fmla="*/ 9630 w 19787"/>
                    <a:gd name="connsiteY0" fmla="*/ 54 h 10132"/>
                    <a:gd name="connsiteX1" fmla="*/ 0 w 19787"/>
                    <a:gd name="connsiteY1" fmla="*/ 10132 h 10132"/>
                    <a:gd name="connsiteX2" fmla="*/ 10000 w 19787"/>
                    <a:gd name="connsiteY2" fmla="*/ 10132 h 10132"/>
                    <a:gd name="connsiteX3" fmla="*/ 19787 w 19787"/>
                    <a:gd name="connsiteY3" fmla="*/ 9966 h 10132"/>
                    <a:gd name="connsiteX4" fmla="*/ 9630 w 19787"/>
                    <a:gd name="connsiteY4" fmla="*/ 54 h 10132"/>
                    <a:gd name="connsiteX0" fmla="*/ 9630 w 19876"/>
                    <a:gd name="connsiteY0" fmla="*/ 54 h 10132"/>
                    <a:gd name="connsiteX1" fmla="*/ 0 w 19876"/>
                    <a:gd name="connsiteY1" fmla="*/ 10132 h 10132"/>
                    <a:gd name="connsiteX2" fmla="*/ 10000 w 19876"/>
                    <a:gd name="connsiteY2" fmla="*/ 10132 h 10132"/>
                    <a:gd name="connsiteX3" fmla="*/ 19787 w 19876"/>
                    <a:gd name="connsiteY3" fmla="*/ 9966 h 10132"/>
                    <a:gd name="connsiteX4" fmla="*/ 9630 w 19876"/>
                    <a:gd name="connsiteY4" fmla="*/ 54 h 10132"/>
                    <a:gd name="connsiteX0" fmla="*/ 9630 w 19876"/>
                    <a:gd name="connsiteY0" fmla="*/ 0 h 10078"/>
                    <a:gd name="connsiteX1" fmla="*/ 0 w 19876"/>
                    <a:gd name="connsiteY1" fmla="*/ 10078 h 10078"/>
                    <a:gd name="connsiteX2" fmla="*/ 10000 w 19876"/>
                    <a:gd name="connsiteY2" fmla="*/ 10078 h 10078"/>
                    <a:gd name="connsiteX3" fmla="*/ 19787 w 19876"/>
                    <a:gd name="connsiteY3" fmla="*/ 9912 h 10078"/>
                    <a:gd name="connsiteX4" fmla="*/ 9630 w 19876"/>
                    <a:gd name="connsiteY4" fmla="*/ 0 h 10078"/>
                    <a:gd name="connsiteX0" fmla="*/ 9630 w 19876"/>
                    <a:gd name="connsiteY0" fmla="*/ 88 h 10166"/>
                    <a:gd name="connsiteX1" fmla="*/ 0 w 19876"/>
                    <a:gd name="connsiteY1" fmla="*/ 10166 h 10166"/>
                    <a:gd name="connsiteX2" fmla="*/ 10000 w 19876"/>
                    <a:gd name="connsiteY2" fmla="*/ 10166 h 10166"/>
                    <a:gd name="connsiteX3" fmla="*/ 19787 w 19876"/>
                    <a:gd name="connsiteY3" fmla="*/ 10000 h 10166"/>
                    <a:gd name="connsiteX4" fmla="*/ 9630 w 19876"/>
                    <a:gd name="connsiteY4" fmla="*/ 88 h 10166"/>
                    <a:gd name="connsiteX0" fmla="*/ 9630 w 19876"/>
                    <a:gd name="connsiteY0" fmla="*/ 0 h 10078"/>
                    <a:gd name="connsiteX1" fmla="*/ 0 w 19876"/>
                    <a:gd name="connsiteY1" fmla="*/ 10078 h 10078"/>
                    <a:gd name="connsiteX2" fmla="*/ 10000 w 19876"/>
                    <a:gd name="connsiteY2" fmla="*/ 10078 h 10078"/>
                    <a:gd name="connsiteX3" fmla="*/ 19787 w 19876"/>
                    <a:gd name="connsiteY3" fmla="*/ 9912 h 10078"/>
                    <a:gd name="connsiteX4" fmla="*/ 9630 w 19876"/>
                    <a:gd name="connsiteY4" fmla="*/ 0 h 10078"/>
                    <a:gd name="connsiteX0" fmla="*/ 9630 w 19876"/>
                    <a:gd name="connsiteY0" fmla="*/ 0 h 10078"/>
                    <a:gd name="connsiteX1" fmla="*/ 0 w 19876"/>
                    <a:gd name="connsiteY1" fmla="*/ 10078 h 10078"/>
                    <a:gd name="connsiteX2" fmla="*/ 10000 w 19876"/>
                    <a:gd name="connsiteY2" fmla="*/ 10078 h 10078"/>
                    <a:gd name="connsiteX3" fmla="*/ 19787 w 19876"/>
                    <a:gd name="connsiteY3" fmla="*/ 9912 h 10078"/>
                    <a:gd name="connsiteX4" fmla="*/ 9630 w 19876"/>
                    <a:gd name="connsiteY4" fmla="*/ 0 h 10078"/>
                    <a:gd name="connsiteX0" fmla="*/ 9630 w 19787"/>
                    <a:gd name="connsiteY0" fmla="*/ 0 h 10078"/>
                    <a:gd name="connsiteX1" fmla="*/ 0 w 19787"/>
                    <a:gd name="connsiteY1" fmla="*/ 10078 h 10078"/>
                    <a:gd name="connsiteX2" fmla="*/ 10000 w 19787"/>
                    <a:gd name="connsiteY2" fmla="*/ 10078 h 10078"/>
                    <a:gd name="connsiteX3" fmla="*/ 19787 w 19787"/>
                    <a:gd name="connsiteY3" fmla="*/ 9912 h 10078"/>
                    <a:gd name="connsiteX4" fmla="*/ 9630 w 19787"/>
                    <a:gd name="connsiteY4" fmla="*/ 0 h 10078"/>
                    <a:gd name="connsiteX0" fmla="*/ 9630 w 20000"/>
                    <a:gd name="connsiteY0" fmla="*/ 0 h 10078"/>
                    <a:gd name="connsiteX1" fmla="*/ 0 w 20000"/>
                    <a:gd name="connsiteY1" fmla="*/ 10078 h 10078"/>
                    <a:gd name="connsiteX2" fmla="*/ 10000 w 20000"/>
                    <a:gd name="connsiteY2" fmla="*/ 10078 h 10078"/>
                    <a:gd name="connsiteX3" fmla="*/ 20000 w 20000"/>
                    <a:gd name="connsiteY3" fmla="*/ 9718 h 10078"/>
                    <a:gd name="connsiteX4" fmla="*/ 9630 w 20000"/>
                    <a:gd name="connsiteY4" fmla="*/ 0 h 10078"/>
                    <a:gd name="connsiteX0" fmla="*/ 9630 w 19630"/>
                    <a:gd name="connsiteY0" fmla="*/ 0 h 10218"/>
                    <a:gd name="connsiteX1" fmla="*/ 0 w 19630"/>
                    <a:gd name="connsiteY1" fmla="*/ 10078 h 10218"/>
                    <a:gd name="connsiteX2" fmla="*/ 10000 w 19630"/>
                    <a:gd name="connsiteY2" fmla="*/ 10078 h 10218"/>
                    <a:gd name="connsiteX3" fmla="*/ 19630 w 19630"/>
                    <a:gd name="connsiteY3" fmla="*/ 10091 h 10218"/>
                    <a:gd name="connsiteX4" fmla="*/ 9630 w 19630"/>
                    <a:gd name="connsiteY4" fmla="*/ 0 h 10218"/>
                    <a:gd name="connsiteX0" fmla="*/ 9630 w 19630"/>
                    <a:gd name="connsiteY0" fmla="*/ 0 h 10091"/>
                    <a:gd name="connsiteX1" fmla="*/ 0 w 19630"/>
                    <a:gd name="connsiteY1" fmla="*/ 10078 h 10091"/>
                    <a:gd name="connsiteX2" fmla="*/ 10000 w 19630"/>
                    <a:gd name="connsiteY2" fmla="*/ 10078 h 10091"/>
                    <a:gd name="connsiteX3" fmla="*/ 19630 w 19630"/>
                    <a:gd name="connsiteY3" fmla="*/ 10091 h 10091"/>
                    <a:gd name="connsiteX4" fmla="*/ 9630 w 19630"/>
                    <a:gd name="connsiteY4" fmla="*/ 0 h 10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30" h="10091">
                      <a:moveTo>
                        <a:pt x="9630" y="0"/>
                      </a:moveTo>
                      <a:cubicBezTo>
                        <a:pt x="4110" y="0"/>
                        <a:pt x="0" y="4556"/>
                        <a:pt x="0" y="10078"/>
                      </a:cubicBezTo>
                      <a:lnTo>
                        <a:pt x="10000" y="10078"/>
                      </a:lnTo>
                      <a:lnTo>
                        <a:pt x="19630" y="10091"/>
                      </a:lnTo>
                      <a:cubicBezTo>
                        <a:pt x="19590" y="4824"/>
                        <a:pt x="15525" y="20"/>
                        <a:pt x="9630" y="0"/>
                      </a:cubicBezTo>
                      <a:close/>
                    </a:path>
                  </a:pathLst>
                </a:custGeom>
                <a:gradFill rotWithShape="1">
                  <a:gsLst>
                    <a:gs pos="0">
                      <a:schemeClr val="accent2">
                        <a:lumMod val="75000"/>
                      </a:schemeClr>
                    </a:gs>
                    <a:gs pos="50000">
                      <a:schemeClr val="accent2">
                        <a:lumMod val="40000"/>
                        <a:lumOff val="60000"/>
                      </a:schemeClr>
                    </a:gs>
                    <a:gs pos="100000">
                      <a:schemeClr val="accent2">
                        <a:lumMod val="75000"/>
                      </a:schemeClr>
                    </a:gs>
                  </a:gsLst>
                  <a:lin ang="5400000" scaled="1"/>
                </a:gradFill>
                <a:ln w="38100">
                  <a:solidFill>
                    <a:schemeClr val="bg1"/>
                  </a:solidFill>
                  <a:miter lim="800000"/>
                  <a:headEnd/>
                  <a:tailEnd/>
                </a:ln>
              </p:spPr>
              <p:txBody>
                <a:bodyPr wrap="none" anchor="ctr"/>
                <a:lstStyle/>
                <a:p>
                  <a:endParaRPr lang="fr-FR" sz="900" dirty="0"/>
                </a:p>
              </p:txBody>
            </p:sp>
            <p:sp useBgFill="1">
              <p:nvSpPr>
                <p:cNvPr id="97" name="Oval 13"/>
                <p:cNvSpPr>
                  <a:spLocks noChangeAspect="1" noChangeArrowheads="1"/>
                </p:cNvSpPr>
                <p:nvPr/>
              </p:nvSpPr>
              <p:spPr bwMode="gray">
                <a:xfrm>
                  <a:off x="3164476" y="2461235"/>
                  <a:ext cx="2764846" cy="2764846"/>
                </a:xfrm>
                <a:prstGeom prst="ellipse">
                  <a:avLst/>
                </a:prstGeom>
                <a:ln w="9525">
                  <a:noFill/>
                  <a:round/>
                  <a:headEnd/>
                  <a:tailEnd/>
                </a:ln>
              </p:spPr>
              <p:txBody>
                <a:bodyPr wrap="none" anchor="ctr"/>
                <a:lstStyle/>
                <a:p>
                  <a:endParaRPr lang="fr-FR" sz="900" dirty="0">
                    <a:cs typeface="Arial" charset="0"/>
                  </a:endParaRPr>
                </a:p>
              </p:txBody>
            </p:sp>
            <p:sp>
              <p:nvSpPr>
                <p:cNvPr id="98" name="Freeform 12"/>
                <p:cNvSpPr>
                  <a:spLocks noChangeAspect="1"/>
                </p:cNvSpPr>
                <p:nvPr/>
              </p:nvSpPr>
              <p:spPr bwMode="gray">
                <a:xfrm>
                  <a:off x="3214678" y="3387743"/>
                  <a:ext cx="2641756" cy="1763071"/>
                </a:xfrm>
                <a:custGeom>
                  <a:avLst/>
                  <a:gdLst/>
                  <a:ahLst/>
                  <a:cxnLst>
                    <a:cxn ang="0">
                      <a:pos x="761" y="153"/>
                    </a:cxn>
                    <a:cxn ang="0">
                      <a:pos x="761" y="153"/>
                    </a:cxn>
                    <a:cxn ang="0">
                      <a:pos x="758" y="152"/>
                    </a:cxn>
                    <a:cxn ang="0">
                      <a:pos x="758" y="152"/>
                    </a:cxn>
                    <a:cxn ang="0">
                      <a:pos x="732" y="129"/>
                    </a:cxn>
                    <a:cxn ang="0">
                      <a:pos x="732" y="129"/>
                    </a:cxn>
                    <a:cxn ang="0">
                      <a:pos x="731" y="127"/>
                    </a:cxn>
                    <a:cxn ang="0">
                      <a:pos x="731" y="127"/>
                    </a:cxn>
                    <a:cxn ang="0">
                      <a:pos x="731" y="125"/>
                    </a:cxn>
                    <a:cxn ang="0">
                      <a:pos x="730" y="125"/>
                    </a:cxn>
                    <a:cxn ang="0">
                      <a:pos x="730" y="123"/>
                    </a:cxn>
                    <a:cxn ang="0">
                      <a:pos x="730" y="123"/>
                    </a:cxn>
                    <a:cxn ang="0">
                      <a:pos x="729" y="122"/>
                    </a:cxn>
                    <a:cxn ang="0">
                      <a:pos x="729" y="121"/>
                    </a:cxn>
                    <a:cxn ang="0">
                      <a:pos x="736" y="91"/>
                    </a:cxn>
                    <a:cxn ang="0">
                      <a:pos x="743" y="62"/>
                    </a:cxn>
                    <a:cxn ang="0">
                      <a:pos x="681" y="0"/>
                    </a:cxn>
                    <a:cxn ang="0">
                      <a:pos x="618" y="63"/>
                    </a:cxn>
                    <a:cxn ang="0">
                      <a:pos x="626" y="92"/>
                    </a:cxn>
                    <a:cxn ang="0">
                      <a:pos x="633" y="121"/>
                    </a:cxn>
                    <a:cxn ang="0">
                      <a:pos x="602" y="153"/>
                    </a:cxn>
                    <a:cxn ang="0">
                      <a:pos x="601" y="153"/>
                    </a:cxn>
                    <a:cxn ang="0">
                      <a:pos x="522" y="164"/>
                    </a:cxn>
                    <a:cxn ang="0">
                      <a:pos x="442" y="154"/>
                    </a:cxn>
                    <a:cxn ang="0">
                      <a:pos x="441" y="154"/>
                    </a:cxn>
                    <a:cxn ang="0">
                      <a:pos x="362" y="144"/>
                    </a:cxn>
                    <a:cxn ang="0">
                      <a:pos x="283" y="154"/>
                    </a:cxn>
                    <a:cxn ang="0">
                      <a:pos x="282" y="154"/>
                    </a:cxn>
                    <a:cxn ang="0">
                      <a:pos x="251" y="187"/>
                    </a:cxn>
                    <a:cxn ang="0">
                      <a:pos x="258" y="216"/>
                    </a:cxn>
                    <a:cxn ang="0">
                      <a:pos x="265" y="245"/>
                    </a:cxn>
                    <a:cxn ang="0">
                      <a:pos x="203" y="307"/>
                    </a:cxn>
                    <a:cxn ang="0">
                      <a:pos x="140" y="245"/>
                    </a:cxn>
                    <a:cxn ang="0">
                      <a:pos x="147" y="216"/>
                    </a:cxn>
                    <a:cxn ang="0">
                      <a:pos x="154" y="187"/>
                    </a:cxn>
                    <a:cxn ang="0">
                      <a:pos x="123" y="155"/>
                    </a:cxn>
                    <a:cxn ang="0">
                      <a:pos x="121" y="154"/>
                    </a:cxn>
                    <a:cxn ang="0">
                      <a:pos x="43" y="145"/>
                    </a:cxn>
                    <a:cxn ang="0">
                      <a:pos x="0" y="148"/>
                    </a:cxn>
                    <a:cxn ang="0">
                      <a:pos x="0" y="154"/>
                    </a:cxn>
                    <a:cxn ang="0">
                      <a:pos x="459" y="613"/>
                    </a:cxn>
                    <a:cxn ang="0">
                      <a:pos x="918" y="154"/>
                    </a:cxn>
                    <a:cxn ang="0">
                      <a:pos x="918" y="153"/>
                    </a:cxn>
                    <a:cxn ang="0">
                      <a:pos x="841" y="163"/>
                    </a:cxn>
                    <a:cxn ang="0">
                      <a:pos x="761" y="153"/>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gradFill rotWithShape="1">
                  <a:gsLst>
                    <a:gs pos="0">
                      <a:schemeClr val="accent6">
                        <a:lumMod val="75000"/>
                      </a:schemeClr>
                    </a:gs>
                    <a:gs pos="100000">
                      <a:schemeClr val="accent6">
                        <a:lumMod val="60000"/>
                        <a:lumOff val="40000"/>
                      </a:schemeClr>
                    </a:gs>
                  </a:gsLst>
                  <a:lin ang="2700000" scaled="1"/>
                </a:gradFill>
                <a:ln w="12700" cap="flat" cmpd="sng">
                  <a:solidFill>
                    <a:srgbClr val="F2F2F2"/>
                  </a:solidFill>
                  <a:prstDash val="solid"/>
                  <a:miter lim="800000"/>
                  <a:headEnd type="none" w="med" len="med"/>
                  <a:tailEnd type="none" w="med" len="med"/>
                </a:ln>
                <a:effectLst/>
              </p:spPr>
              <p:txBody>
                <a:bodyPr/>
                <a:lstStyle/>
                <a:p>
                  <a:endParaRPr lang="fr-FR" sz="900" dirty="0"/>
                </a:p>
              </p:txBody>
            </p:sp>
            <p:sp>
              <p:nvSpPr>
                <p:cNvPr id="99" name="Freeform 13"/>
                <p:cNvSpPr>
                  <a:spLocks noChangeAspect="1"/>
                </p:cNvSpPr>
                <p:nvPr/>
              </p:nvSpPr>
              <p:spPr bwMode="gray">
                <a:xfrm>
                  <a:off x="3219455" y="2524948"/>
                  <a:ext cx="2641756" cy="1758791"/>
                </a:xfrm>
                <a:custGeom>
                  <a:avLst/>
                  <a:gdLst/>
                  <a:ahLst/>
                  <a:cxnLst>
                    <a:cxn ang="0">
                      <a:pos x="459" y="0"/>
                    </a:cxn>
                    <a:cxn ang="0">
                      <a:pos x="0" y="453"/>
                    </a:cxn>
                    <a:cxn ang="0">
                      <a:pos x="43" y="450"/>
                    </a:cxn>
                    <a:cxn ang="0">
                      <a:pos x="121" y="459"/>
                    </a:cxn>
                    <a:cxn ang="0">
                      <a:pos x="123" y="460"/>
                    </a:cxn>
                    <a:cxn ang="0">
                      <a:pos x="154" y="492"/>
                    </a:cxn>
                    <a:cxn ang="0">
                      <a:pos x="147" y="521"/>
                    </a:cxn>
                    <a:cxn ang="0">
                      <a:pos x="140" y="550"/>
                    </a:cxn>
                    <a:cxn ang="0">
                      <a:pos x="203" y="612"/>
                    </a:cxn>
                    <a:cxn ang="0">
                      <a:pos x="265" y="550"/>
                    </a:cxn>
                    <a:cxn ang="0">
                      <a:pos x="258" y="521"/>
                    </a:cxn>
                    <a:cxn ang="0">
                      <a:pos x="251" y="492"/>
                    </a:cxn>
                    <a:cxn ang="0">
                      <a:pos x="282" y="459"/>
                    </a:cxn>
                    <a:cxn ang="0">
                      <a:pos x="283" y="459"/>
                    </a:cxn>
                    <a:cxn ang="0">
                      <a:pos x="362" y="449"/>
                    </a:cxn>
                    <a:cxn ang="0">
                      <a:pos x="441" y="459"/>
                    </a:cxn>
                    <a:cxn ang="0">
                      <a:pos x="442" y="459"/>
                    </a:cxn>
                    <a:cxn ang="0">
                      <a:pos x="522" y="469"/>
                    </a:cxn>
                    <a:cxn ang="0">
                      <a:pos x="601" y="458"/>
                    </a:cxn>
                    <a:cxn ang="0">
                      <a:pos x="602" y="458"/>
                    </a:cxn>
                    <a:cxn ang="0">
                      <a:pos x="633" y="426"/>
                    </a:cxn>
                    <a:cxn ang="0">
                      <a:pos x="626" y="397"/>
                    </a:cxn>
                    <a:cxn ang="0">
                      <a:pos x="618" y="368"/>
                    </a:cxn>
                    <a:cxn ang="0">
                      <a:pos x="681" y="305"/>
                    </a:cxn>
                    <a:cxn ang="0">
                      <a:pos x="743" y="367"/>
                    </a:cxn>
                    <a:cxn ang="0">
                      <a:pos x="736" y="396"/>
                    </a:cxn>
                    <a:cxn ang="0">
                      <a:pos x="729" y="426"/>
                    </a:cxn>
                    <a:cxn ang="0">
                      <a:pos x="729" y="427"/>
                    </a:cxn>
                    <a:cxn ang="0">
                      <a:pos x="730" y="428"/>
                    </a:cxn>
                    <a:cxn ang="0">
                      <a:pos x="730" y="428"/>
                    </a:cxn>
                    <a:cxn ang="0">
                      <a:pos x="730" y="430"/>
                    </a:cxn>
                    <a:cxn ang="0">
                      <a:pos x="731" y="430"/>
                    </a:cxn>
                    <a:cxn ang="0">
                      <a:pos x="731" y="432"/>
                    </a:cxn>
                    <a:cxn ang="0">
                      <a:pos x="731" y="432"/>
                    </a:cxn>
                    <a:cxn ang="0">
                      <a:pos x="732" y="434"/>
                    </a:cxn>
                    <a:cxn ang="0">
                      <a:pos x="732" y="434"/>
                    </a:cxn>
                    <a:cxn ang="0">
                      <a:pos x="758" y="457"/>
                    </a:cxn>
                    <a:cxn ang="0">
                      <a:pos x="758" y="457"/>
                    </a:cxn>
                    <a:cxn ang="0">
                      <a:pos x="761" y="458"/>
                    </a:cxn>
                    <a:cxn ang="0">
                      <a:pos x="761" y="458"/>
                    </a:cxn>
                    <a:cxn ang="0">
                      <a:pos x="841" y="468"/>
                    </a:cxn>
                    <a:cxn ang="0">
                      <a:pos x="918" y="458"/>
                    </a:cxn>
                    <a:cxn ang="0">
                      <a:pos x="459" y="0"/>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gradFill rotWithShape="1">
                  <a:gsLst>
                    <a:gs pos="0">
                      <a:schemeClr val="accent6">
                        <a:lumMod val="75000"/>
                      </a:schemeClr>
                    </a:gs>
                    <a:gs pos="100000">
                      <a:schemeClr val="accent6">
                        <a:lumMod val="60000"/>
                        <a:lumOff val="40000"/>
                      </a:schemeClr>
                    </a:gs>
                  </a:gsLst>
                  <a:lin ang="2700000" scaled="1"/>
                </a:gradFill>
                <a:ln w="12700" cap="flat" cmpd="sng">
                  <a:solidFill>
                    <a:srgbClr val="F2F2F2"/>
                  </a:solidFill>
                  <a:prstDash val="solid"/>
                  <a:miter lim="800000"/>
                  <a:headEnd type="none" w="med" len="med"/>
                  <a:tailEnd type="none" w="med" len="med"/>
                </a:ln>
                <a:effectLst/>
              </p:spPr>
              <p:txBody>
                <a:bodyPr/>
                <a:lstStyle/>
                <a:p>
                  <a:endParaRPr lang="fr-FR" sz="900" dirty="0"/>
                </a:p>
              </p:txBody>
            </p:sp>
            <p:sp>
              <p:nvSpPr>
                <p:cNvPr id="100" name="WordArt 20"/>
                <p:cNvSpPr>
                  <a:spLocks noChangeAspect="1" noChangeArrowheads="1" noChangeShapeType="1" noTextEdit="1"/>
                </p:cNvSpPr>
                <p:nvPr/>
              </p:nvSpPr>
              <p:spPr bwMode="gray">
                <a:xfrm rot="21037396">
                  <a:off x="3181547" y="2254303"/>
                  <a:ext cx="2450716" cy="1700864"/>
                </a:xfrm>
                <a:prstGeom prst="rect">
                  <a:avLst/>
                </a:prstGeom>
              </p:spPr>
              <p:txBody>
                <a:bodyPr spcFirstLastPara="1" wrap="none" fromWordArt="1">
                  <a:prstTxWarp prst="textArchUp">
                    <a:avLst>
                      <a:gd name="adj" fmla="val 11106948"/>
                    </a:avLst>
                  </a:prstTxWarp>
                </a:bodyPr>
                <a:lstStyle/>
                <a:p>
                  <a:pPr algn="ctr"/>
                  <a:r>
                    <a:rPr lang="en-US" sz="600" kern="10" cap="small" dirty="0" smtClean="0">
                      <a:ln w="9525">
                        <a:noFill/>
                        <a:round/>
                        <a:headEnd/>
                        <a:tailEnd/>
                      </a:ln>
                      <a:latin typeface="Arial Black"/>
                    </a:rPr>
                    <a:t>         </a:t>
                  </a:r>
                  <a:r>
                    <a:rPr lang="en-US" sz="600" kern="10" cap="small" dirty="0" err="1" smtClean="0">
                      <a:ln w="9525">
                        <a:noFill/>
                        <a:round/>
                        <a:headEnd/>
                        <a:tailEnd/>
                      </a:ln>
                      <a:latin typeface="Arial Black"/>
                    </a:rPr>
                    <a:t>Université</a:t>
                  </a:r>
                  <a:r>
                    <a:rPr lang="en-US" sz="600" kern="10" cap="small" dirty="0" smtClean="0">
                      <a:ln w="9525">
                        <a:noFill/>
                        <a:round/>
                        <a:headEnd/>
                        <a:tailEnd/>
                      </a:ln>
                      <a:latin typeface="Arial Black"/>
                    </a:rPr>
                    <a:t>       </a:t>
                  </a:r>
                  <a:endParaRPr lang="fr-FR" sz="600" kern="10" cap="small" dirty="0">
                    <a:ln w="9525">
                      <a:noFill/>
                      <a:round/>
                      <a:headEnd/>
                      <a:tailEnd/>
                    </a:ln>
                    <a:latin typeface="Arial Black"/>
                  </a:endParaRPr>
                </a:p>
              </p:txBody>
            </p:sp>
            <p:sp>
              <p:nvSpPr>
                <p:cNvPr id="101" name="WordArt 21"/>
                <p:cNvSpPr>
                  <a:spLocks noChangeAspect="1" noChangeArrowheads="1" noChangeShapeType="1" noTextEdit="1"/>
                </p:cNvSpPr>
                <p:nvPr/>
              </p:nvSpPr>
              <p:spPr bwMode="gray">
                <a:xfrm rot="12904217">
                  <a:off x="2842114" y="4115732"/>
                  <a:ext cx="2111693" cy="1147282"/>
                </a:xfrm>
                <a:prstGeom prst="rect">
                  <a:avLst/>
                </a:prstGeom>
              </p:spPr>
              <p:txBody>
                <a:bodyPr spcFirstLastPara="1" wrap="none" fromWordArt="1">
                  <a:prstTxWarp prst="textArchUp">
                    <a:avLst>
                      <a:gd name="adj" fmla="val 11744612"/>
                    </a:avLst>
                  </a:prstTxWarp>
                </a:bodyPr>
                <a:lstStyle/>
                <a:p>
                  <a:pPr algn="ctr"/>
                  <a:r>
                    <a:rPr lang="en-US" sz="600" kern="10" cap="small" dirty="0" smtClean="0">
                      <a:ln w="9525">
                        <a:noFill/>
                        <a:round/>
                        <a:headEnd/>
                        <a:tailEnd/>
                      </a:ln>
                      <a:latin typeface="Arial Black"/>
                    </a:rPr>
                    <a:t>            </a:t>
                  </a:r>
                  <a:r>
                    <a:rPr lang="en-US" sz="600" kern="10" cap="small" dirty="0" err="1" smtClean="0">
                      <a:ln w="9525">
                        <a:noFill/>
                        <a:round/>
                        <a:headEnd/>
                        <a:tailEnd/>
                      </a:ln>
                      <a:latin typeface="Arial Black"/>
                    </a:rPr>
                    <a:t>Lycée</a:t>
                  </a:r>
                  <a:r>
                    <a:rPr lang="en-US" sz="600" kern="10" cap="small" dirty="0" smtClean="0">
                      <a:ln w="9525">
                        <a:noFill/>
                        <a:round/>
                        <a:headEnd/>
                        <a:tailEnd/>
                      </a:ln>
                      <a:latin typeface="Arial Black"/>
                    </a:rPr>
                    <a:t>     </a:t>
                  </a:r>
                  <a:endParaRPr lang="fr-FR" sz="600" kern="10" cap="small" dirty="0">
                    <a:ln w="9525">
                      <a:noFill/>
                      <a:round/>
                      <a:headEnd/>
                      <a:tailEnd/>
                    </a:ln>
                    <a:latin typeface="Arial Black"/>
                  </a:endParaRPr>
                </a:p>
              </p:txBody>
            </p:sp>
            <p:sp>
              <p:nvSpPr>
                <p:cNvPr id="102" name="WordArt 22"/>
                <p:cNvSpPr>
                  <a:spLocks noChangeAspect="1" noChangeArrowheads="1" noChangeShapeType="1" noTextEdit="1"/>
                </p:cNvSpPr>
                <p:nvPr/>
              </p:nvSpPr>
              <p:spPr bwMode="gray">
                <a:xfrm rot="7818992">
                  <a:off x="4137987" y="3830701"/>
                  <a:ext cx="2184557" cy="1291590"/>
                </a:xfrm>
                <a:prstGeom prst="rect">
                  <a:avLst/>
                </a:prstGeom>
              </p:spPr>
              <p:txBody>
                <a:bodyPr spcFirstLastPara="1" wrap="none" fromWordArt="1">
                  <a:prstTxWarp prst="textArchUp">
                    <a:avLst>
                      <a:gd name="adj" fmla="val 11823300"/>
                    </a:avLst>
                  </a:prstTxWarp>
                </a:bodyPr>
                <a:lstStyle/>
                <a:p>
                  <a:pPr algn="ctr"/>
                  <a:r>
                    <a:rPr lang="en-US" sz="600" kern="10" cap="small" dirty="0" smtClean="0">
                      <a:ln w="9525">
                        <a:noFill/>
                        <a:round/>
                        <a:headEnd/>
                        <a:tailEnd/>
                      </a:ln>
                      <a:latin typeface="Arial Black"/>
                    </a:rPr>
                    <a:t>        </a:t>
                  </a:r>
                  <a:r>
                    <a:rPr lang="en-US" sz="600" kern="10" cap="small" dirty="0" err="1" smtClean="0">
                      <a:ln w="9525">
                        <a:noFill/>
                        <a:round/>
                        <a:headEnd/>
                        <a:tailEnd/>
                      </a:ln>
                      <a:latin typeface="Arial Black"/>
                    </a:rPr>
                    <a:t>Collège</a:t>
                  </a:r>
                  <a:r>
                    <a:rPr lang="en-US" sz="600" kern="10" cap="small" dirty="0" smtClean="0">
                      <a:ln w="9525">
                        <a:noFill/>
                        <a:round/>
                        <a:headEnd/>
                        <a:tailEnd/>
                      </a:ln>
                      <a:latin typeface="Arial Black"/>
                    </a:rPr>
                    <a:t>        </a:t>
                  </a:r>
                  <a:endParaRPr lang="fr-FR" sz="600" kern="10" cap="small" dirty="0">
                    <a:ln w="9525">
                      <a:noFill/>
                      <a:round/>
                      <a:headEnd/>
                      <a:tailEnd/>
                    </a:ln>
                    <a:latin typeface="Arial Black"/>
                  </a:endParaRPr>
                </a:p>
              </p:txBody>
            </p:sp>
            <p:sp>
              <p:nvSpPr>
                <p:cNvPr id="103" name="Freeform 12"/>
                <p:cNvSpPr>
                  <a:spLocks noChangeAspect="1"/>
                </p:cNvSpPr>
                <p:nvPr/>
              </p:nvSpPr>
              <p:spPr bwMode="gray">
                <a:xfrm>
                  <a:off x="4500562" y="3389489"/>
                  <a:ext cx="1363758" cy="1782000"/>
                </a:xfrm>
                <a:custGeom>
                  <a:avLst/>
                  <a:gdLst>
                    <a:gd name="connsiteX0" fmla="*/ 8290 w 10000"/>
                    <a:gd name="connsiteY0" fmla="*/ 2496 h 10000"/>
                    <a:gd name="connsiteX1" fmla="*/ 8290 w 10000"/>
                    <a:gd name="connsiteY1" fmla="*/ 2496 h 10000"/>
                    <a:gd name="connsiteX2" fmla="*/ 8257 w 10000"/>
                    <a:gd name="connsiteY2" fmla="*/ 2480 h 10000"/>
                    <a:gd name="connsiteX3" fmla="*/ 8257 w 10000"/>
                    <a:gd name="connsiteY3" fmla="*/ 2480 h 10000"/>
                    <a:gd name="connsiteX4" fmla="*/ 7974 w 10000"/>
                    <a:gd name="connsiteY4" fmla="*/ 2104 h 10000"/>
                    <a:gd name="connsiteX5" fmla="*/ 7974 w 10000"/>
                    <a:gd name="connsiteY5" fmla="*/ 2104 h 10000"/>
                    <a:gd name="connsiteX6" fmla="*/ 7963 w 10000"/>
                    <a:gd name="connsiteY6" fmla="*/ 2072 h 10000"/>
                    <a:gd name="connsiteX7" fmla="*/ 7963 w 10000"/>
                    <a:gd name="connsiteY7" fmla="*/ 2072 h 10000"/>
                    <a:gd name="connsiteX8" fmla="*/ 7963 w 10000"/>
                    <a:gd name="connsiteY8" fmla="*/ 2039 h 10000"/>
                    <a:gd name="connsiteX9" fmla="*/ 7952 w 10000"/>
                    <a:gd name="connsiteY9" fmla="*/ 2039 h 10000"/>
                    <a:gd name="connsiteX10" fmla="*/ 7952 w 10000"/>
                    <a:gd name="connsiteY10" fmla="*/ 2007 h 10000"/>
                    <a:gd name="connsiteX11" fmla="*/ 7952 w 10000"/>
                    <a:gd name="connsiteY11" fmla="*/ 2007 h 10000"/>
                    <a:gd name="connsiteX12" fmla="*/ 7941 w 10000"/>
                    <a:gd name="connsiteY12" fmla="*/ 1990 h 10000"/>
                    <a:gd name="connsiteX13" fmla="*/ 7941 w 10000"/>
                    <a:gd name="connsiteY13" fmla="*/ 1974 h 10000"/>
                    <a:gd name="connsiteX14" fmla="*/ 8017 w 10000"/>
                    <a:gd name="connsiteY14" fmla="*/ 1485 h 10000"/>
                    <a:gd name="connsiteX15" fmla="*/ 8094 w 10000"/>
                    <a:gd name="connsiteY15" fmla="*/ 1011 h 10000"/>
                    <a:gd name="connsiteX16" fmla="*/ 7418 w 10000"/>
                    <a:gd name="connsiteY16" fmla="*/ 0 h 10000"/>
                    <a:gd name="connsiteX17" fmla="*/ 6732 w 10000"/>
                    <a:gd name="connsiteY17" fmla="*/ 1028 h 10000"/>
                    <a:gd name="connsiteX18" fmla="*/ 6819 w 10000"/>
                    <a:gd name="connsiteY18" fmla="*/ 1501 h 10000"/>
                    <a:gd name="connsiteX19" fmla="*/ 6895 w 10000"/>
                    <a:gd name="connsiteY19" fmla="*/ 1974 h 10000"/>
                    <a:gd name="connsiteX20" fmla="*/ 6558 w 10000"/>
                    <a:gd name="connsiteY20" fmla="*/ 2496 h 10000"/>
                    <a:gd name="connsiteX21" fmla="*/ 6547 w 10000"/>
                    <a:gd name="connsiteY21" fmla="*/ 2496 h 10000"/>
                    <a:gd name="connsiteX22" fmla="*/ 5686 w 10000"/>
                    <a:gd name="connsiteY22" fmla="*/ 2675 h 10000"/>
                    <a:gd name="connsiteX23" fmla="*/ 4815 w 10000"/>
                    <a:gd name="connsiteY23" fmla="*/ 2512 h 10000"/>
                    <a:gd name="connsiteX24" fmla="*/ 4804 w 10000"/>
                    <a:gd name="connsiteY24" fmla="*/ 2512 h 10000"/>
                    <a:gd name="connsiteX25" fmla="*/ 3083 w 10000"/>
                    <a:gd name="connsiteY25" fmla="*/ 2512 h 10000"/>
                    <a:gd name="connsiteX26" fmla="*/ 3072 w 10000"/>
                    <a:gd name="connsiteY26" fmla="*/ 2512 h 10000"/>
                    <a:gd name="connsiteX27" fmla="*/ 2734 w 10000"/>
                    <a:gd name="connsiteY27" fmla="*/ 3051 h 10000"/>
                    <a:gd name="connsiteX28" fmla="*/ 2810 w 10000"/>
                    <a:gd name="connsiteY28" fmla="*/ 3524 h 10000"/>
                    <a:gd name="connsiteX29" fmla="*/ 2887 w 10000"/>
                    <a:gd name="connsiteY29" fmla="*/ 3997 h 10000"/>
                    <a:gd name="connsiteX30" fmla="*/ 2211 w 10000"/>
                    <a:gd name="connsiteY30" fmla="*/ 5008 h 10000"/>
                    <a:gd name="connsiteX31" fmla="*/ 1525 w 10000"/>
                    <a:gd name="connsiteY31" fmla="*/ 3997 h 10000"/>
                    <a:gd name="connsiteX32" fmla="*/ 1601 w 10000"/>
                    <a:gd name="connsiteY32" fmla="*/ 3524 h 10000"/>
                    <a:gd name="connsiteX33" fmla="*/ 1678 w 10000"/>
                    <a:gd name="connsiteY33" fmla="*/ 3051 h 10000"/>
                    <a:gd name="connsiteX34" fmla="*/ 1340 w 10000"/>
                    <a:gd name="connsiteY34" fmla="*/ 2529 h 10000"/>
                    <a:gd name="connsiteX35" fmla="*/ 1318 w 10000"/>
                    <a:gd name="connsiteY35" fmla="*/ 2512 h 10000"/>
                    <a:gd name="connsiteX36" fmla="*/ 468 w 10000"/>
                    <a:gd name="connsiteY36" fmla="*/ 2365 h 10000"/>
                    <a:gd name="connsiteX37" fmla="*/ 0 w 10000"/>
                    <a:gd name="connsiteY37" fmla="*/ 2414 h 10000"/>
                    <a:gd name="connsiteX38" fmla="*/ 0 w 10000"/>
                    <a:gd name="connsiteY38" fmla="*/ 2512 h 10000"/>
                    <a:gd name="connsiteX39" fmla="*/ 5000 w 10000"/>
                    <a:gd name="connsiteY39" fmla="*/ 10000 h 10000"/>
                    <a:gd name="connsiteX40" fmla="*/ 10000 w 10000"/>
                    <a:gd name="connsiteY40" fmla="*/ 2512 h 10000"/>
                    <a:gd name="connsiteX41" fmla="*/ 10000 w 10000"/>
                    <a:gd name="connsiteY41" fmla="*/ 2496 h 10000"/>
                    <a:gd name="connsiteX42" fmla="*/ 9161 w 10000"/>
                    <a:gd name="connsiteY42" fmla="*/ 2659 h 10000"/>
                    <a:gd name="connsiteX43" fmla="*/ 8290 w 10000"/>
                    <a:gd name="connsiteY43" fmla="*/ 2496 h 10000"/>
                    <a:gd name="connsiteX0" fmla="*/ 8290 w 10000"/>
                    <a:gd name="connsiteY0" fmla="*/ 2496 h 10000"/>
                    <a:gd name="connsiteX1" fmla="*/ 8290 w 10000"/>
                    <a:gd name="connsiteY1" fmla="*/ 2496 h 10000"/>
                    <a:gd name="connsiteX2" fmla="*/ 8257 w 10000"/>
                    <a:gd name="connsiteY2" fmla="*/ 2480 h 10000"/>
                    <a:gd name="connsiteX3" fmla="*/ 8257 w 10000"/>
                    <a:gd name="connsiteY3" fmla="*/ 2480 h 10000"/>
                    <a:gd name="connsiteX4" fmla="*/ 7974 w 10000"/>
                    <a:gd name="connsiteY4" fmla="*/ 2104 h 10000"/>
                    <a:gd name="connsiteX5" fmla="*/ 7974 w 10000"/>
                    <a:gd name="connsiteY5" fmla="*/ 2104 h 10000"/>
                    <a:gd name="connsiteX6" fmla="*/ 7963 w 10000"/>
                    <a:gd name="connsiteY6" fmla="*/ 2072 h 10000"/>
                    <a:gd name="connsiteX7" fmla="*/ 7963 w 10000"/>
                    <a:gd name="connsiteY7" fmla="*/ 2072 h 10000"/>
                    <a:gd name="connsiteX8" fmla="*/ 7963 w 10000"/>
                    <a:gd name="connsiteY8" fmla="*/ 2039 h 10000"/>
                    <a:gd name="connsiteX9" fmla="*/ 7952 w 10000"/>
                    <a:gd name="connsiteY9" fmla="*/ 2039 h 10000"/>
                    <a:gd name="connsiteX10" fmla="*/ 7952 w 10000"/>
                    <a:gd name="connsiteY10" fmla="*/ 2007 h 10000"/>
                    <a:gd name="connsiteX11" fmla="*/ 7952 w 10000"/>
                    <a:gd name="connsiteY11" fmla="*/ 2007 h 10000"/>
                    <a:gd name="connsiteX12" fmla="*/ 7941 w 10000"/>
                    <a:gd name="connsiteY12" fmla="*/ 1990 h 10000"/>
                    <a:gd name="connsiteX13" fmla="*/ 7941 w 10000"/>
                    <a:gd name="connsiteY13" fmla="*/ 1974 h 10000"/>
                    <a:gd name="connsiteX14" fmla="*/ 8017 w 10000"/>
                    <a:gd name="connsiteY14" fmla="*/ 1485 h 10000"/>
                    <a:gd name="connsiteX15" fmla="*/ 8094 w 10000"/>
                    <a:gd name="connsiteY15" fmla="*/ 1011 h 10000"/>
                    <a:gd name="connsiteX16" fmla="*/ 7418 w 10000"/>
                    <a:gd name="connsiteY16" fmla="*/ 0 h 10000"/>
                    <a:gd name="connsiteX17" fmla="*/ 6732 w 10000"/>
                    <a:gd name="connsiteY17" fmla="*/ 1028 h 10000"/>
                    <a:gd name="connsiteX18" fmla="*/ 6819 w 10000"/>
                    <a:gd name="connsiteY18" fmla="*/ 1501 h 10000"/>
                    <a:gd name="connsiteX19" fmla="*/ 6895 w 10000"/>
                    <a:gd name="connsiteY19" fmla="*/ 1974 h 10000"/>
                    <a:gd name="connsiteX20" fmla="*/ 6558 w 10000"/>
                    <a:gd name="connsiteY20" fmla="*/ 2496 h 10000"/>
                    <a:gd name="connsiteX21" fmla="*/ 6547 w 10000"/>
                    <a:gd name="connsiteY21" fmla="*/ 2496 h 10000"/>
                    <a:gd name="connsiteX22" fmla="*/ 5686 w 10000"/>
                    <a:gd name="connsiteY22" fmla="*/ 2675 h 10000"/>
                    <a:gd name="connsiteX23" fmla="*/ 4815 w 10000"/>
                    <a:gd name="connsiteY23" fmla="*/ 2512 h 10000"/>
                    <a:gd name="connsiteX24" fmla="*/ 4804 w 10000"/>
                    <a:gd name="connsiteY24" fmla="*/ 2512 h 10000"/>
                    <a:gd name="connsiteX25" fmla="*/ 3083 w 10000"/>
                    <a:gd name="connsiteY25" fmla="*/ 2512 h 10000"/>
                    <a:gd name="connsiteX26" fmla="*/ 3072 w 10000"/>
                    <a:gd name="connsiteY26" fmla="*/ 2512 h 10000"/>
                    <a:gd name="connsiteX27" fmla="*/ 2734 w 10000"/>
                    <a:gd name="connsiteY27" fmla="*/ 3051 h 10000"/>
                    <a:gd name="connsiteX28" fmla="*/ 2810 w 10000"/>
                    <a:gd name="connsiteY28" fmla="*/ 3524 h 10000"/>
                    <a:gd name="connsiteX29" fmla="*/ 2887 w 10000"/>
                    <a:gd name="connsiteY29" fmla="*/ 3997 h 10000"/>
                    <a:gd name="connsiteX30" fmla="*/ 2211 w 10000"/>
                    <a:gd name="connsiteY30" fmla="*/ 5008 h 10000"/>
                    <a:gd name="connsiteX31" fmla="*/ 1525 w 10000"/>
                    <a:gd name="connsiteY31" fmla="*/ 3997 h 10000"/>
                    <a:gd name="connsiteX32" fmla="*/ 1601 w 10000"/>
                    <a:gd name="connsiteY32" fmla="*/ 3524 h 10000"/>
                    <a:gd name="connsiteX33" fmla="*/ 1340 w 10000"/>
                    <a:gd name="connsiteY33" fmla="*/ 2529 h 10000"/>
                    <a:gd name="connsiteX34" fmla="*/ 1318 w 10000"/>
                    <a:gd name="connsiteY34" fmla="*/ 2512 h 10000"/>
                    <a:gd name="connsiteX35" fmla="*/ 468 w 10000"/>
                    <a:gd name="connsiteY35" fmla="*/ 2365 h 10000"/>
                    <a:gd name="connsiteX36" fmla="*/ 0 w 10000"/>
                    <a:gd name="connsiteY36" fmla="*/ 2414 h 10000"/>
                    <a:gd name="connsiteX37" fmla="*/ 0 w 10000"/>
                    <a:gd name="connsiteY37" fmla="*/ 2512 h 10000"/>
                    <a:gd name="connsiteX38" fmla="*/ 5000 w 10000"/>
                    <a:gd name="connsiteY38" fmla="*/ 10000 h 10000"/>
                    <a:gd name="connsiteX39" fmla="*/ 10000 w 10000"/>
                    <a:gd name="connsiteY39" fmla="*/ 2512 h 10000"/>
                    <a:gd name="connsiteX40" fmla="*/ 10000 w 10000"/>
                    <a:gd name="connsiteY40" fmla="*/ 2496 h 10000"/>
                    <a:gd name="connsiteX41" fmla="*/ 9161 w 10000"/>
                    <a:gd name="connsiteY41" fmla="*/ 2659 h 10000"/>
                    <a:gd name="connsiteX42" fmla="*/ 8290 w 10000"/>
                    <a:gd name="connsiteY42" fmla="*/ 2496 h 10000"/>
                    <a:gd name="connsiteX0" fmla="*/ 8290 w 10000"/>
                    <a:gd name="connsiteY0" fmla="*/ 2496 h 10000"/>
                    <a:gd name="connsiteX1" fmla="*/ 8290 w 10000"/>
                    <a:gd name="connsiteY1" fmla="*/ 2496 h 10000"/>
                    <a:gd name="connsiteX2" fmla="*/ 8257 w 10000"/>
                    <a:gd name="connsiteY2" fmla="*/ 2480 h 10000"/>
                    <a:gd name="connsiteX3" fmla="*/ 8257 w 10000"/>
                    <a:gd name="connsiteY3" fmla="*/ 2480 h 10000"/>
                    <a:gd name="connsiteX4" fmla="*/ 7974 w 10000"/>
                    <a:gd name="connsiteY4" fmla="*/ 2104 h 10000"/>
                    <a:gd name="connsiteX5" fmla="*/ 7974 w 10000"/>
                    <a:gd name="connsiteY5" fmla="*/ 2104 h 10000"/>
                    <a:gd name="connsiteX6" fmla="*/ 7963 w 10000"/>
                    <a:gd name="connsiteY6" fmla="*/ 2072 h 10000"/>
                    <a:gd name="connsiteX7" fmla="*/ 7963 w 10000"/>
                    <a:gd name="connsiteY7" fmla="*/ 2072 h 10000"/>
                    <a:gd name="connsiteX8" fmla="*/ 7963 w 10000"/>
                    <a:gd name="connsiteY8" fmla="*/ 2039 h 10000"/>
                    <a:gd name="connsiteX9" fmla="*/ 7952 w 10000"/>
                    <a:gd name="connsiteY9" fmla="*/ 2039 h 10000"/>
                    <a:gd name="connsiteX10" fmla="*/ 7952 w 10000"/>
                    <a:gd name="connsiteY10" fmla="*/ 2007 h 10000"/>
                    <a:gd name="connsiteX11" fmla="*/ 7952 w 10000"/>
                    <a:gd name="connsiteY11" fmla="*/ 2007 h 10000"/>
                    <a:gd name="connsiteX12" fmla="*/ 7941 w 10000"/>
                    <a:gd name="connsiteY12" fmla="*/ 1990 h 10000"/>
                    <a:gd name="connsiteX13" fmla="*/ 7941 w 10000"/>
                    <a:gd name="connsiteY13" fmla="*/ 1974 h 10000"/>
                    <a:gd name="connsiteX14" fmla="*/ 8017 w 10000"/>
                    <a:gd name="connsiteY14" fmla="*/ 1485 h 10000"/>
                    <a:gd name="connsiteX15" fmla="*/ 8094 w 10000"/>
                    <a:gd name="connsiteY15" fmla="*/ 1011 h 10000"/>
                    <a:gd name="connsiteX16" fmla="*/ 7418 w 10000"/>
                    <a:gd name="connsiteY16" fmla="*/ 0 h 10000"/>
                    <a:gd name="connsiteX17" fmla="*/ 6732 w 10000"/>
                    <a:gd name="connsiteY17" fmla="*/ 1028 h 10000"/>
                    <a:gd name="connsiteX18" fmla="*/ 6819 w 10000"/>
                    <a:gd name="connsiteY18" fmla="*/ 1501 h 10000"/>
                    <a:gd name="connsiteX19" fmla="*/ 6895 w 10000"/>
                    <a:gd name="connsiteY19" fmla="*/ 1974 h 10000"/>
                    <a:gd name="connsiteX20" fmla="*/ 6558 w 10000"/>
                    <a:gd name="connsiteY20" fmla="*/ 2496 h 10000"/>
                    <a:gd name="connsiteX21" fmla="*/ 6547 w 10000"/>
                    <a:gd name="connsiteY21" fmla="*/ 2496 h 10000"/>
                    <a:gd name="connsiteX22" fmla="*/ 5686 w 10000"/>
                    <a:gd name="connsiteY22" fmla="*/ 2675 h 10000"/>
                    <a:gd name="connsiteX23" fmla="*/ 4815 w 10000"/>
                    <a:gd name="connsiteY23" fmla="*/ 2512 h 10000"/>
                    <a:gd name="connsiteX24" fmla="*/ 4804 w 10000"/>
                    <a:gd name="connsiteY24" fmla="*/ 2512 h 10000"/>
                    <a:gd name="connsiteX25" fmla="*/ 3083 w 10000"/>
                    <a:gd name="connsiteY25" fmla="*/ 2512 h 10000"/>
                    <a:gd name="connsiteX26" fmla="*/ 3072 w 10000"/>
                    <a:gd name="connsiteY26" fmla="*/ 2512 h 10000"/>
                    <a:gd name="connsiteX27" fmla="*/ 2734 w 10000"/>
                    <a:gd name="connsiteY27" fmla="*/ 3051 h 10000"/>
                    <a:gd name="connsiteX28" fmla="*/ 2810 w 10000"/>
                    <a:gd name="connsiteY28" fmla="*/ 3524 h 10000"/>
                    <a:gd name="connsiteX29" fmla="*/ 2887 w 10000"/>
                    <a:gd name="connsiteY29" fmla="*/ 3997 h 10000"/>
                    <a:gd name="connsiteX30" fmla="*/ 2211 w 10000"/>
                    <a:gd name="connsiteY30" fmla="*/ 5008 h 10000"/>
                    <a:gd name="connsiteX31" fmla="*/ 1525 w 10000"/>
                    <a:gd name="connsiteY31" fmla="*/ 3997 h 10000"/>
                    <a:gd name="connsiteX32" fmla="*/ 1340 w 10000"/>
                    <a:gd name="connsiteY32" fmla="*/ 2529 h 10000"/>
                    <a:gd name="connsiteX33" fmla="*/ 1318 w 10000"/>
                    <a:gd name="connsiteY33" fmla="*/ 2512 h 10000"/>
                    <a:gd name="connsiteX34" fmla="*/ 468 w 10000"/>
                    <a:gd name="connsiteY34" fmla="*/ 2365 h 10000"/>
                    <a:gd name="connsiteX35" fmla="*/ 0 w 10000"/>
                    <a:gd name="connsiteY35" fmla="*/ 2414 h 10000"/>
                    <a:gd name="connsiteX36" fmla="*/ 0 w 10000"/>
                    <a:gd name="connsiteY36" fmla="*/ 2512 h 10000"/>
                    <a:gd name="connsiteX37" fmla="*/ 5000 w 10000"/>
                    <a:gd name="connsiteY37" fmla="*/ 10000 h 10000"/>
                    <a:gd name="connsiteX38" fmla="*/ 10000 w 10000"/>
                    <a:gd name="connsiteY38" fmla="*/ 2512 h 10000"/>
                    <a:gd name="connsiteX39" fmla="*/ 10000 w 10000"/>
                    <a:gd name="connsiteY39" fmla="*/ 2496 h 10000"/>
                    <a:gd name="connsiteX40" fmla="*/ 9161 w 10000"/>
                    <a:gd name="connsiteY40" fmla="*/ 2659 h 10000"/>
                    <a:gd name="connsiteX41" fmla="*/ 8290 w 10000"/>
                    <a:gd name="connsiteY41" fmla="*/ 2496 h 10000"/>
                    <a:gd name="connsiteX0" fmla="*/ 8290 w 10000"/>
                    <a:gd name="connsiteY0" fmla="*/ 2496 h 10000"/>
                    <a:gd name="connsiteX1" fmla="*/ 8290 w 10000"/>
                    <a:gd name="connsiteY1" fmla="*/ 2496 h 10000"/>
                    <a:gd name="connsiteX2" fmla="*/ 8257 w 10000"/>
                    <a:gd name="connsiteY2" fmla="*/ 2480 h 10000"/>
                    <a:gd name="connsiteX3" fmla="*/ 8257 w 10000"/>
                    <a:gd name="connsiteY3" fmla="*/ 2480 h 10000"/>
                    <a:gd name="connsiteX4" fmla="*/ 7974 w 10000"/>
                    <a:gd name="connsiteY4" fmla="*/ 2104 h 10000"/>
                    <a:gd name="connsiteX5" fmla="*/ 7974 w 10000"/>
                    <a:gd name="connsiteY5" fmla="*/ 2104 h 10000"/>
                    <a:gd name="connsiteX6" fmla="*/ 7963 w 10000"/>
                    <a:gd name="connsiteY6" fmla="*/ 2072 h 10000"/>
                    <a:gd name="connsiteX7" fmla="*/ 7963 w 10000"/>
                    <a:gd name="connsiteY7" fmla="*/ 2072 h 10000"/>
                    <a:gd name="connsiteX8" fmla="*/ 7963 w 10000"/>
                    <a:gd name="connsiteY8" fmla="*/ 2039 h 10000"/>
                    <a:gd name="connsiteX9" fmla="*/ 7952 w 10000"/>
                    <a:gd name="connsiteY9" fmla="*/ 2039 h 10000"/>
                    <a:gd name="connsiteX10" fmla="*/ 7952 w 10000"/>
                    <a:gd name="connsiteY10" fmla="*/ 2007 h 10000"/>
                    <a:gd name="connsiteX11" fmla="*/ 7952 w 10000"/>
                    <a:gd name="connsiteY11" fmla="*/ 2007 h 10000"/>
                    <a:gd name="connsiteX12" fmla="*/ 7941 w 10000"/>
                    <a:gd name="connsiteY12" fmla="*/ 1990 h 10000"/>
                    <a:gd name="connsiteX13" fmla="*/ 7941 w 10000"/>
                    <a:gd name="connsiteY13" fmla="*/ 1974 h 10000"/>
                    <a:gd name="connsiteX14" fmla="*/ 8017 w 10000"/>
                    <a:gd name="connsiteY14" fmla="*/ 1485 h 10000"/>
                    <a:gd name="connsiteX15" fmla="*/ 8094 w 10000"/>
                    <a:gd name="connsiteY15" fmla="*/ 1011 h 10000"/>
                    <a:gd name="connsiteX16" fmla="*/ 7418 w 10000"/>
                    <a:gd name="connsiteY16" fmla="*/ 0 h 10000"/>
                    <a:gd name="connsiteX17" fmla="*/ 6732 w 10000"/>
                    <a:gd name="connsiteY17" fmla="*/ 1028 h 10000"/>
                    <a:gd name="connsiteX18" fmla="*/ 6819 w 10000"/>
                    <a:gd name="connsiteY18" fmla="*/ 1501 h 10000"/>
                    <a:gd name="connsiteX19" fmla="*/ 6895 w 10000"/>
                    <a:gd name="connsiteY19" fmla="*/ 1974 h 10000"/>
                    <a:gd name="connsiteX20" fmla="*/ 6558 w 10000"/>
                    <a:gd name="connsiteY20" fmla="*/ 2496 h 10000"/>
                    <a:gd name="connsiteX21" fmla="*/ 6547 w 10000"/>
                    <a:gd name="connsiteY21" fmla="*/ 2496 h 10000"/>
                    <a:gd name="connsiteX22" fmla="*/ 5686 w 10000"/>
                    <a:gd name="connsiteY22" fmla="*/ 2675 h 10000"/>
                    <a:gd name="connsiteX23" fmla="*/ 4815 w 10000"/>
                    <a:gd name="connsiteY23" fmla="*/ 2512 h 10000"/>
                    <a:gd name="connsiteX24" fmla="*/ 4804 w 10000"/>
                    <a:gd name="connsiteY24" fmla="*/ 2512 h 10000"/>
                    <a:gd name="connsiteX25" fmla="*/ 3083 w 10000"/>
                    <a:gd name="connsiteY25" fmla="*/ 2512 h 10000"/>
                    <a:gd name="connsiteX26" fmla="*/ 4624 w 10000"/>
                    <a:gd name="connsiteY26" fmla="*/ 5470 h 10000"/>
                    <a:gd name="connsiteX27" fmla="*/ 2734 w 10000"/>
                    <a:gd name="connsiteY27" fmla="*/ 3051 h 10000"/>
                    <a:gd name="connsiteX28" fmla="*/ 2810 w 10000"/>
                    <a:gd name="connsiteY28" fmla="*/ 3524 h 10000"/>
                    <a:gd name="connsiteX29" fmla="*/ 2887 w 10000"/>
                    <a:gd name="connsiteY29" fmla="*/ 3997 h 10000"/>
                    <a:gd name="connsiteX30" fmla="*/ 2211 w 10000"/>
                    <a:gd name="connsiteY30" fmla="*/ 5008 h 10000"/>
                    <a:gd name="connsiteX31" fmla="*/ 1525 w 10000"/>
                    <a:gd name="connsiteY31" fmla="*/ 3997 h 10000"/>
                    <a:gd name="connsiteX32" fmla="*/ 1340 w 10000"/>
                    <a:gd name="connsiteY32" fmla="*/ 2529 h 10000"/>
                    <a:gd name="connsiteX33" fmla="*/ 1318 w 10000"/>
                    <a:gd name="connsiteY33" fmla="*/ 2512 h 10000"/>
                    <a:gd name="connsiteX34" fmla="*/ 468 w 10000"/>
                    <a:gd name="connsiteY34" fmla="*/ 2365 h 10000"/>
                    <a:gd name="connsiteX35" fmla="*/ 0 w 10000"/>
                    <a:gd name="connsiteY35" fmla="*/ 2414 h 10000"/>
                    <a:gd name="connsiteX36" fmla="*/ 0 w 10000"/>
                    <a:gd name="connsiteY36" fmla="*/ 2512 h 10000"/>
                    <a:gd name="connsiteX37" fmla="*/ 5000 w 10000"/>
                    <a:gd name="connsiteY37" fmla="*/ 10000 h 10000"/>
                    <a:gd name="connsiteX38" fmla="*/ 10000 w 10000"/>
                    <a:gd name="connsiteY38" fmla="*/ 2512 h 10000"/>
                    <a:gd name="connsiteX39" fmla="*/ 10000 w 10000"/>
                    <a:gd name="connsiteY39" fmla="*/ 2496 h 10000"/>
                    <a:gd name="connsiteX40" fmla="*/ 9161 w 10000"/>
                    <a:gd name="connsiteY40" fmla="*/ 2659 h 10000"/>
                    <a:gd name="connsiteX41" fmla="*/ 8290 w 10000"/>
                    <a:gd name="connsiteY41" fmla="*/ 2496 h 10000"/>
                    <a:gd name="connsiteX0" fmla="*/ 8290 w 10000"/>
                    <a:gd name="connsiteY0" fmla="*/ 2496 h 10000"/>
                    <a:gd name="connsiteX1" fmla="*/ 8290 w 10000"/>
                    <a:gd name="connsiteY1" fmla="*/ 2496 h 10000"/>
                    <a:gd name="connsiteX2" fmla="*/ 8257 w 10000"/>
                    <a:gd name="connsiteY2" fmla="*/ 2480 h 10000"/>
                    <a:gd name="connsiteX3" fmla="*/ 8257 w 10000"/>
                    <a:gd name="connsiteY3" fmla="*/ 2480 h 10000"/>
                    <a:gd name="connsiteX4" fmla="*/ 7974 w 10000"/>
                    <a:gd name="connsiteY4" fmla="*/ 2104 h 10000"/>
                    <a:gd name="connsiteX5" fmla="*/ 7974 w 10000"/>
                    <a:gd name="connsiteY5" fmla="*/ 2104 h 10000"/>
                    <a:gd name="connsiteX6" fmla="*/ 7963 w 10000"/>
                    <a:gd name="connsiteY6" fmla="*/ 2072 h 10000"/>
                    <a:gd name="connsiteX7" fmla="*/ 7963 w 10000"/>
                    <a:gd name="connsiteY7" fmla="*/ 2072 h 10000"/>
                    <a:gd name="connsiteX8" fmla="*/ 7963 w 10000"/>
                    <a:gd name="connsiteY8" fmla="*/ 2039 h 10000"/>
                    <a:gd name="connsiteX9" fmla="*/ 7952 w 10000"/>
                    <a:gd name="connsiteY9" fmla="*/ 2039 h 10000"/>
                    <a:gd name="connsiteX10" fmla="*/ 7952 w 10000"/>
                    <a:gd name="connsiteY10" fmla="*/ 2007 h 10000"/>
                    <a:gd name="connsiteX11" fmla="*/ 7952 w 10000"/>
                    <a:gd name="connsiteY11" fmla="*/ 2007 h 10000"/>
                    <a:gd name="connsiteX12" fmla="*/ 7941 w 10000"/>
                    <a:gd name="connsiteY12" fmla="*/ 1990 h 10000"/>
                    <a:gd name="connsiteX13" fmla="*/ 7941 w 10000"/>
                    <a:gd name="connsiteY13" fmla="*/ 1974 h 10000"/>
                    <a:gd name="connsiteX14" fmla="*/ 8017 w 10000"/>
                    <a:gd name="connsiteY14" fmla="*/ 1485 h 10000"/>
                    <a:gd name="connsiteX15" fmla="*/ 8094 w 10000"/>
                    <a:gd name="connsiteY15" fmla="*/ 1011 h 10000"/>
                    <a:gd name="connsiteX16" fmla="*/ 7418 w 10000"/>
                    <a:gd name="connsiteY16" fmla="*/ 0 h 10000"/>
                    <a:gd name="connsiteX17" fmla="*/ 6732 w 10000"/>
                    <a:gd name="connsiteY17" fmla="*/ 1028 h 10000"/>
                    <a:gd name="connsiteX18" fmla="*/ 6819 w 10000"/>
                    <a:gd name="connsiteY18" fmla="*/ 1501 h 10000"/>
                    <a:gd name="connsiteX19" fmla="*/ 6895 w 10000"/>
                    <a:gd name="connsiteY19" fmla="*/ 1974 h 10000"/>
                    <a:gd name="connsiteX20" fmla="*/ 6558 w 10000"/>
                    <a:gd name="connsiteY20" fmla="*/ 2496 h 10000"/>
                    <a:gd name="connsiteX21" fmla="*/ 6547 w 10000"/>
                    <a:gd name="connsiteY21" fmla="*/ 2496 h 10000"/>
                    <a:gd name="connsiteX22" fmla="*/ 5686 w 10000"/>
                    <a:gd name="connsiteY22" fmla="*/ 2675 h 10000"/>
                    <a:gd name="connsiteX23" fmla="*/ 4815 w 10000"/>
                    <a:gd name="connsiteY23" fmla="*/ 2512 h 10000"/>
                    <a:gd name="connsiteX24" fmla="*/ 4804 w 10000"/>
                    <a:gd name="connsiteY24" fmla="*/ 2512 h 10000"/>
                    <a:gd name="connsiteX25" fmla="*/ 4867 w 10000"/>
                    <a:gd name="connsiteY25" fmla="*/ 4011 h 10000"/>
                    <a:gd name="connsiteX26" fmla="*/ 4624 w 10000"/>
                    <a:gd name="connsiteY26" fmla="*/ 5470 h 10000"/>
                    <a:gd name="connsiteX27" fmla="*/ 2734 w 10000"/>
                    <a:gd name="connsiteY27" fmla="*/ 3051 h 10000"/>
                    <a:gd name="connsiteX28" fmla="*/ 2810 w 10000"/>
                    <a:gd name="connsiteY28" fmla="*/ 3524 h 10000"/>
                    <a:gd name="connsiteX29" fmla="*/ 2887 w 10000"/>
                    <a:gd name="connsiteY29" fmla="*/ 3997 h 10000"/>
                    <a:gd name="connsiteX30" fmla="*/ 2211 w 10000"/>
                    <a:gd name="connsiteY30" fmla="*/ 5008 h 10000"/>
                    <a:gd name="connsiteX31" fmla="*/ 1525 w 10000"/>
                    <a:gd name="connsiteY31" fmla="*/ 3997 h 10000"/>
                    <a:gd name="connsiteX32" fmla="*/ 1340 w 10000"/>
                    <a:gd name="connsiteY32" fmla="*/ 2529 h 10000"/>
                    <a:gd name="connsiteX33" fmla="*/ 1318 w 10000"/>
                    <a:gd name="connsiteY33" fmla="*/ 2512 h 10000"/>
                    <a:gd name="connsiteX34" fmla="*/ 468 w 10000"/>
                    <a:gd name="connsiteY34" fmla="*/ 2365 h 10000"/>
                    <a:gd name="connsiteX35" fmla="*/ 0 w 10000"/>
                    <a:gd name="connsiteY35" fmla="*/ 2414 h 10000"/>
                    <a:gd name="connsiteX36" fmla="*/ 0 w 10000"/>
                    <a:gd name="connsiteY36" fmla="*/ 2512 h 10000"/>
                    <a:gd name="connsiteX37" fmla="*/ 5000 w 10000"/>
                    <a:gd name="connsiteY37" fmla="*/ 10000 h 10000"/>
                    <a:gd name="connsiteX38" fmla="*/ 10000 w 10000"/>
                    <a:gd name="connsiteY38" fmla="*/ 2512 h 10000"/>
                    <a:gd name="connsiteX39" fmla="*/ 10000 w 10000"/>
                    <a:gd name="connsiteY39" fmla="*/ 2496 h 10000"/>
                    <a:gd name="connsiteX40" fmla="*/ 9161 w 10000"/>
                    <a:gd name="connsiteY40" fmla="*/ 2659 h 10000"/>
                    <a:gd name="connsiteX41" fmla="*/ 8290 w 10000"/>
                    <a:gd name="connsiteY41" fmla="*/ 2496 h 10000"/>
                    <a:gd name="connsiteX0" fmla="*/ 8290 w 10000"/>
                    <a:gd name="connsiteY0" fmla="*/ 2496 h 10000"/>
                    <a:gd name="connsiteX1" fmla="*/ 8290 w 10000"/>
                    <a:gd name="connsiteY1" fmla="*/ 2496 h 10000"/>
                    <a:gd name="connsiteX2" fmla="*/ 8257 w 10000"/>
                    <a:gd name="connsiteY2" fmla="*/ 2480 h 10000"/>
                    <a:gd name="connsiteX3" fmla="*/ 8257 w 10000"/>
                    <a:gd name="connsiteY3" fmla="*/ 2480 h 10000"/>
                    <a:gd name="connsiteX4" fmla="*/ 7974 w 10000"/>
                    <a:gd name="connsiteY4" fmla="*/ 2104 h 10000"/>
                    <a:gd name="connsiteX5" fmla="*/ 7974 w 10000"/>
                    <a:gd name="connsiteY5" fmla="*/ 2104 h 10000"/>
                    <a:gd name="connsiteX6" fmla="*/ 7963 w 10000"/>
                    <a:gd name="connsiteY6" fmla="*/ 2072 h 10000"/>
                    <a:gd name="connsiteX7" fmla="*/ 7963 w 10000"/>
                    <a:gd name="connsiteY7" fmla="*/ 2072 h 10000"/>
                    <a:gd name="connsiteX8" fmla="*/ 7963 w 10000"/>
                    <a:gd name="connsiteY8" fmla="*/ 2039 h 10000"/>
                    <a:gd name="connsiteX9" fmla="*/ 7952 w 10000"/>
                    <a:gd name="connsiteY9" fmla="*/ 2039 h 10000"/>
                    <a:gd name="connsiteX10" fmla="*/ 7952 w 10000"/>
                    <a:gd name="connsiteY10" fmla="*/ 2007 h 10000"/>
                    <a:gd name="connsiteX11" fmla="*/ 7952 w 10000"/>
                    <a:gd name="connsiteY11" fmla="*/ 2007 h 10000"/>
                    <a:gd name="connsiteX12" fmla="*/ 7941 w 10000"/>
                    <a:gd name="connsiteY12" fmla="*/ 1990 h 10000"/>
                    <a:gd name="connsiteX13" fmla="*/ 7941 w 10000"/>
                    <a:gd name="connsiteY13" fmla="*/ 1974 h 10000"/>
                    <a:gd name="connsiteX14" fmla="*/ 8017 w 10000"/>
                    <a:gd name="connsiteY14" fmla="*/ 1485 h 10000"/>
                    <a:gd name="connsiteX15" fmla="*/ 8094 w 10000"/>
                    <a:gd name="connsiteY15" fmla="*/ 1011 h 10000"/>
                    <a:gd name="connsiteX16" fmla="*/ 7418 w 10000"/>
                    <a:gd name="connsiteY16" fmla="*/ 0 h 10000"/>
                    <a:gd name="connsiteX17" fmla="*/ 6732 w 10000"/>
                    <a:gd name="connsiteY17" fmla="*/ 1028 h 10000"/>
                    <a:gd name="connsiteX18" fmla="*/ 6819 w 10000"/>
                    <a:gd name="connsiteY18" fmla="*/ 1501 h 10000"/>
                    <a:gd name="connsiteX19" fmla="*/ 6895 w 10000"/>
                    <a:gd name="connsiteY19" fmla="*/ 1974 h 10000"/>
                    <a:gd name="connsiteX20" fmla="*/ 6558 w 10000"/>
                    <a:gd name="connsiteY20" fmla="*/ 2496 h 10000"/>
                    <a:gd name="connsiteX21" fmla="*/ 6547 w 10000"/>
                    <a:gd name="connsiteY21" fmla="*/ 2496 h 10000"/>
                    <a:gd name="connsiteX22" fmla="*/ 5686 w 10000"/>
                    <a:gd name="connsiteY22" fmla="*/ 2675 h 10000"/>
                    <a:gd name="connsiteX23" fmla="*/ 4815 w 10000"/>
                    <a:gd name="connsiteY23" fmla="*/ 2512 h 10000"/>
                    <a:gd name="connsiteX24" fmla="*/ 4804 w 10000"/>
                    <a:gd name="connsiteY24" fmla="*/ 2512 h 10000"/>
                    <a:gd name="connsiteX25" fmla="*/ 4867 w 10000"/>
                    <a:gd name="connsiteY25" fmla="*/ 4011 h 10000"/>
                    <a:gd name="connsiteX26" fmla="*/ 4867 w 10000"/>
                    <a:gd name="connsiteY26" fmla="*/ 5470 h 10000"/>
                    <a:gd name="connsiteX27" fmla="*/ 2734 w 10000"/>
                    <a:gd name="connsiteY27" fmla="*/ 3051 h 10000"/>
                    <a:gd name="connsiteX28" fmla="*/ 2810 w 10000"/>
                    <a:gd name="connsiteY28" fmla="*/ 3524 h 10000"/>
                    <a:gd name="connsiteX29" fmla="*/ 2887 w 10000"/>
                    <a:gd name="connsiteY29" fmla="*/ 3997 h 10000"/>
                    <a:gd name="connsiteX30" fmla="*/ 2211 w 10000"/>
                    <a:gd name="connsiteY30" fmla="*/ 5008 h 10000"/>
                    <a:gd name="connsiteX31" fmla="*/ 1525 w 10000"/>
                    <a:gd name="connsiteY31" fmla="*/ 3997 h 10000"/>
                    <a:gd name="connsiteX32" fmla="*/ 1340 w 10000"/>
                    <a:gd name="connsiteY32" fmla="*/ 2529 h 10000"/>
                    <a:gd name="connsiteX33" fmla="*/ 1318 w 10000"/>
                    <a:gd name="connsiteY33" fmla="*/ 2512 h 10000"/>
                    <a:gd name="connsiteX34" fmla="*/ 468 w 10000"/>
                    <a:gd name="connsiteY34" fmla="*/ 2365 h 10000"/>
                    <a:gd name="connsiteX35" fmla="*/ 0 w 10000"/>
                    <a:gd name="connsiteY35" fmla="*/ 2414 h 10000"/>
                    <a:gd name="connsiteX36" fmla="*/ 0 w 10000"/>
                    <a:gd name="connsiteY36" fmla="*/ 2512 h 10000"/>
                    <a:gd name="connsiteX37" fmla="*/ 5000 w 10000"/>
                    <a:gd name="connsiteY37" fmla="*/ 10000 h 10000"/>
                    <a:gd name="connsiteX38" fmla="*/ 10000 w 10000"/>
                    <a:gd name="connsiteY38" fmla="*/ 2512 h 10000"/>
                    <a:gd name="connsiteX39" fmla="*/ 10000 w 10000"/>
                    <a:gd name="connsiteY39" fmla="*/ 2496 h 10000"/>
                    <a:gd name="connsiteX40" fmla="*/ 9161 w 10000"/>
                    <a:gd name="connsiteY40" fmla="*/ 2659 h 10000"/>
                    <a:gd name="connsiteX41" fmla="*/ 8290 w 10000"/>
                    <a:gd name="connsiteY41" fmla="*/ 2496 h 10000"/>
                    <a:gd name="connsiteX0" fmla="*/ 8290 w 10000"/>
                    <a:gd name="connsiteY0" fmla="*/ 2496 h 10000"/>
                    <a:gd name="connsiteX1" fmla="*/ 8290 w 10000"/>
                    <a:gd name="connsiteY1" fmla="*/ 2496 h 10000"/>
                    <a:gd name="connsiteX2" fmla="*/ 8257 w 10000"/>
                    <a:gd name="connsiteY2" fmla="*/ 2480 h 10000"/>
                    <a:gd name="connsiteX3" fmla="*/ 8257 w 10000"/>
                    <a:gd name="connsiteY3" fmla="*/ 2480 h 10000"/>
                    <a:gd name="connsiteX4" fmla="*/ 7974 w 10000"/>
                    <a:gd name="connsiteY4" fmla="*/ 2104 h 10000"/>
                    <a:gd name="connsiteX5" fmla="*/ 7974 w 10000"/>
                    <a:gd name="connsiteY5" fmla="*/ 2104 h 10000"/>
                    <a:gd name="connsiteX6" fmla="*/ 7963 w 10000"/>
                    <a:gd name="connsiteY6" fmla="*/ 2072 h 10000"/>
                    <a:gd name="connsiteX7" fmla="*/ 7963 w 10000"/>
                    <a:gd name="connsiteY7" fmla="*/ 2072 h 10000"/>
                    <a:gd name="connsiteX8" fmla="*/ 7963 w 10000"/>
                    <a:gd name="connsiteY8" fmla="*/ 2039 h 10000"/>
                    <a:gd name="connsiteX9" fmla="*/ 7952 w 10000"/>
                    <a:gd name="connsiteY9" fmla="*/ 2039 h 10000"/>
                    <a:gd name="connsiteX10" fmla="*/ 7952 w 10000"/>
                    <a:gd name="connsiteY10" fmla="*/ 2007 h 10000"/>
                    <a:gd name="connsiteX11" fmla="*/ 7952 w 10000"/>
                    <a:gd name="connsiteY11" fmla="*/ 2007 h 10000"/>
                    <a:gd name="connsiteX12" fmla="*/ 7941 w 10000"/>
                    <a:gd name="connsiteY12" fmla="*/ 1990 h 10000"/>
                    <a:gd name="connsiteX13" fmla="*/ 7941 w 10000"/>
                    <a:gd name="connsiteY13" fmla="*/ 1974 h 10000"/>
                    <a:gd name="connsiteX14" fmla="*/ 8017 w 10000"/>
                    <a:gd name="connsiteY14" fmla="*/ 1485 h 10000"/>
                    <a:gd name="connsiteX15" fmla="*/ 8094 w 10000"/>
                    <a:gd name="connsiteY15" fmla="*/ 1011 h 10000"/>
                    <a:gd name="connsiteX16" fmla="*/ 7418 w 10000"/>
                    <a:gd name="connsiteY16" fmla="*/ 0 h 10000"/>
                    <a:gd name="connsiteX17" fmla="*/ 6732 w 10000"/>
                    <a:gd name="connsiteY17" fmla="*/ 1028 h 10000"/>
                    <a:gd name="connsiteX18" fmla="*/ 6819 w 10000"/>
                    <a:gd name="connsiteY18" fmla="*/ 1501 h 10000"/>
                    <a:gd name="connsiteX19" fmla="*/ 6895 w 10000"/>
                    <a:gd name="connsiteY19" fmla="*/ 1974 h 10000"/>
                    <a:gd name="connsiteX20" fmla="*/ 6558 w 10000"/>
                    <a:gd name="connsiteY20" fmla="*/ 2496 h 10000"/>
                    <a:gd name="connsiteX21" fmla="*/ 6547 w 10000"/>
                    <a:gd name="connsiteY21" fmla="*/ 2496 h 10000"/>
                    <a:gd name="connsiteX22" fmla="*/ 5686 w 10000"/>
                    <a:gd name="connsiteY22" fmla="*/ 2675 h 10000"/>
                    <a:gd name="connsiteX23" fmla="*/ 4815 w 10000"/>
                    <a:gd name="connsiteY23" fmla="*/ 2512 h 10000"/>
                    <a:gd name="connsiteX24" fmla="*/ 4804 w 10000"/>
                    <a:gd name="connsiteY24" fmla="*/ 2512 h 10000"/>
                    <a:gd name="connsiteX25" fmla="*/ 5111 w 10000"/>
                    <a:gd name="connsiteY25" fmla="*/ 4011 h 10000"/>
                    <a:gd name="connsiteX26" fmla="*/ 4867 w 10000"/>
                    <a:gd name="connsiteY26" fmla="*/ 5470 h 10000"/>
                    <a:gd name="connsiteX27" fmla="*/ 2734 w 10000"/>
                    <a:gd name="connsiteY27" fmla="*/ 3051 h 10000"/>
                    <a:gd name="connsiteX28" fmla="*/ 2810 w 10000"/>
                    <a:gd name="connsiteY28" fmla="*/ 3524 h 10000"/>
                    <a:gd name="connsiteX29" fmla="*/ 2887 w 10000"/>
                    <a:gd name="connsiteY29" fmla="*/ 3997 h 10000"/>
                    <a:gd name="connsiteX30" fmla="*/ 2211 w 10000"/>
                    <a:gd name="connsiteY30" fmla="*/ 5008 h 10000"/>
                    <a:gd name="connsiteX31" fmla="*/ 1525 w 10000"/>
                    <a:gd name="connsiteY31" fmla="*/ 3997 h 10000"/>
                    <a:gd name="connsiteX32" fmla="*/ 1340 w 10000"/>
                    <a:gd name="connsiteY32" fmla="*/ 2529 h 10000"/>
                    <a:gd name="connsiteX33" fmla="*/ 1318 w 10000"/>
                    <a:gd name="connsiteY33" fmla="*/ 2512 h 10000"/>
                    <a:gd name="connsiteX34" fmla="*/ 468 w 10000"/>
                    <a:gd name="connsiteY34" fmla="*/ 2365 h 10000"/>
                    <a:gd name="connsiteX35" fmla="*/ 0 w 10000"/>
                    <a:gd name="connsiteY35" fmla="*/ 2414 h 10000"/>
                    <a:gd name="connsiteX36" fmla="*/ 0 w 10000"/>
                    <a:gd name="connsiteY36" fmla="*/ 2512 h 10000"/>
                    <a:gd name="connsiteX37" fmla="*/ 5000 w 10000"/>
                    <a:gd name="connsiteY37" fmla="*/ 10000 h 10000"/>
                    <a:gd name="connsiteX38" fmla="*/ 10000 w 10000"/>
                    <a:gd name="connsiteY38" fmla="*/ 2512 h 10000"/>
                    <a:gd name="connsiteX39" fmla="*/ 10000 w 10000"/>
                    <a:gd name="connsiteY39" fmla="*/ 2496 h 10000"/>
                    <a:gd name="connsiteX40" fmla="*/ 9161 w 10000"/>
                    <a:gd name="connsiteY40" fmla="*/ 2659 h 10000"/>
                    <a:gd name="connsiteX41" fmla="*/ 8290 w 10000"/>
                    <a:gd name="connsiteY41" fmla="*/ 2496 h 10000"/>
                    <a:gd name="connsiteX0" fmla="*/ 8290 w 10000"/>
                    <a:gd name="connsiteY0" fmla="*/ 2496 h 10000"/>
                    <a:gd name="connsiteX1" fmla="*/ 8290 w 10000"/>
                    <a:gd name="connsiteY1" fmla="*/ 2496 h 10000"/>
                    <a:gd name="connsiteX2" fmla="*/ 8257 w 10000"/>
                    <a:gd name="connsiteY2" fmla="*/ 2480 h 10000"/>
                    <a:gd name="connsiteX3" fmla="*/ 8257 w 10000"/>
                    <a:gd name="connsiteY3" fmla="*/ 2480 h 10000"/>
                    <a:gd name="connsiteX4" fmla="*/ 7974 w 10000"/>
                    <a:gd name="connsiteY4" fmla="*/ 2104 h 10000"/>
                    <a:gd name="connsiteX5" fmla="*/ 7974 w 10000"/>
                    <a:gd name="connsiteY5" fmla="*/ 2104 h 10000"/>
                    <a:gd name="connsiteX6" fmla="*/ 7963 w 10000"/>
                    <a:gd name="connsiteY6" fmla="*/ 2072 h 10000"/>
                    <a:gd name="connsiteX7" fmla="*/ 7963 w 10000"/>
                    <a:gd name="connsiteY7" fmla="*/ 2072 h 10000"/>
                    <a:gd name="connsiteX8" fmla="*/ 7963 w 10000"/>
                    <a:gd name="connsiteY8" fmla="*/ 2039 h 10000"/>
                    <a:gd name="connsiteX9" fmla="*/ 7952 w 10000"/>
                    <a:gd name="connsiteY9" fmla="*/ 2039 h 10000"/>
                    <a:gd name="connsiteX10" fmla="*/ 7952 w 10000"/>
                    <a:gd name="connsiteY10" fmla="*/ 2007 h 10000"/>
                    <a:gd name="connsiteX11" fmla="*/ 7952 w 10000"/>
                    <a:gd name="connsiteY11" fmla="*/ 2007 h 10000"/>
                    <a:gd name="connsiteX12" fmla="*/ 7941 w 10000"/>
                    <a:gd name="connsiteY12" fmla="*/ 1990 h 10000"/>
                    <a:gd name="connsiteX13" fmla="*/ 7941 w 10000"/>
                    <a:gd name="connsiteY13" fmla="*/ 1974 h 10000"/>
                    <a:gd name="connsiteX14" fmla="*/ 8017 w 10000"/>
                    <a:gd name="connsiteY14" fmla="*/ 1485 h 10000"/>
                    <a:gd name="connsiteX15" fmla="*/ 8094 w 10000"/>
                    <a:gd name="connsiteY15" fmla="*/ 1011 h 10000"/>
                    <a:gd name="connsiteX16" fmla="*/ 7418 w 10000"/>
                    <a:gd name="connsiteY16" fmla="*/ 0 h 10000"/>
                    <a:gd name="connsiteX17" fmla="*/ 6732 w 10000"/>
                    <a:gd name="connsiteY17" fmla="*/ 1028 h 10000"/>
                    <a:gd name="connsiteX18" fmla="*/ 6819 w 10000"/>
                    <a:gd name="connsiteY18" fmla="*/ 1501 h 10000"/>
                    <a:gd name="connsiteX19" fmla="*/ 6895 w 10000"/>
                    <a:gd name="connsiteY19" fmla="*/ 1974 h 10000"/>
                    <a:gd name="connsiteX20" fmla="*/ 6558 w 10000"/>
                    <a:gd name="connsiteY20" fmla="*/ 2496 h 10000"/>
                    <a:gd name="connsiteX21" fmla="*/ 6547 w 10000"/>
                    <a:gd name="connsiteY21" fmla="*/ 2496 h 10000"/>
                    <a:gd name="connsiteX22" fmla="*/ 5686 w 10000"/>
                    <a:gd name="connsiteY22" fmla="*/ 2675 h 10000"/>
                    <a:gd name="connsiteX23" fmla="*/ 4815 w 10000"/>
                    <a:gd name="connsiteY23" fmla="*/ 2512 h 10000"/>
                    <a:gd name="connsiteX24" fmla="*/ 4804 w 10000"/>
                    <a:gd name="connsiteY24" fmla="*/ 2512 h 10000"/>
                    <a:gd name="connsiteX25" fmla="*/ 5111 w 10000"/>
                    <a:gd name="connsiteY25" fmla="*/ 4011 h 10000"/>
                    <a:gd name="connsiteX26" fmla="*/ 4867 w 10000"/>
                    <a:gd name="connsiteY26" fmla="*/ 5470 h 10000"/>
                    <a:gd name="connsiteX27" fmla="*/ 2734 w 10000"/>
                    <a:gd name="connsiteY27" fmla="*/ 3051 h 10000"/>
                    <a:gd name="connsiteX28" fmla="*/ 2810 w 10000"/>
                    <a:gd name="connsiteY28" fmla="*/ 3524 h 10000"/>
                    <a:gd name="connsiteX29" fmla="*/ 2887 w 10000"/>
                    <a:gd name="connsiteY29" fmla="*/ 3997 h 10000"/>
                    <a:gd name="connsiteX30" fmla="*/ 2211 w 10000"/>
                    <a:gd name="connsiteY30" fmla="*/ 5008 h 10000"/>
                    <a:gd name="connsiteX31" fmla="*/ 1525 w 10000"/>
                    <a:gd name="connsiteY31" fmla="*/ 3997 h 10000"/>
                    <a:gd name="connsiteX32" fmla="*/ 1340 w 10000"/>
                    <a:gd name="connsiteY32" fmla="*/ 2529 h 10000"/>
                    <a:gd name="connsiteX33" fmla="*/ 1318 w 10000"/>
                    <a:gd name="connsiteY33" fmla="*/ 2512 h 10000"/>
                    <a:gd name="connsiteX34" fmla="*/ 468 w 10000"/>
                    <a:gd name="connsiteY34" fmla="*/ 2365 h 10000"/>
                    <a:gd name="connsiteX35" fmla="*/ 0 w 10000"/>
                    <a:gd name="connsiteY35" fmla="*/ 2414 h 10000"/>
                    <a:gd name="connsiteX36" fmla="*/ 0 w 10000"/>
                    <a:gd name="connsiteY36" fmla="*/ 2553 h 10000"/>
                    <a:gd name="connsiteX37" fmla="*/ 5000 w 10000"/>
                    <a:gd name="connsiteY37" fmla="*/ 10000 h 10000"/>
                    <a:gd name="connsiteX38" fmla="*/ 10000 w 10000"/>
                    <a:gd name="connsiteY38" fmla="*/ 2512 h 10000"/>
                    <a:gd name="connsiteX39" fmla="*/ 10000 w 10000"/>
                    <a:gd name="connsiteY39" fmla="*/ 2496 h 10000"/>
                    <a:gd name="connsiteX40" fmla="*/ 9161 w 10000"/>
                    <a:gd name="connsiteY40" fmla="*/ 2659 h 10000"/>
                    <a:gd name="connsiteX41" fmla="*/ 8290 w 10000"/>
                    <a:gd name="connsiteY41" fmla="*/ 2496 h 10000"/>
                    <a:gd name="connsiteX0" fmla="*/ 8290 w 10000"/>
                    <a:gd name="connsiteY0" fmla="*/ 2496 h 10000"/>
                    <a:gd name="connsiteX1" fmla="*/ 8290 w 10000"/>
                    <a:gd name="connsiteY1" fmla="*/ 2496 h 10000"/>
                    <a:gd name="connsiteX2" fmla="*/ 8257 w 10000"/>
                    <a:gd name="connsiteY2" fmla="*/ 2480 h 10000"/>
                    <a:gd name="connsiteX3" fmla="*/ 8257 w 10000"/>
                    <a:gd name="connsiteY3" fmla="*/ 2480 h 10000"/>
                    <a:gd name="connsiteX4" fmla="*/ 7974 w 10000"/>
                    <a:gd name="connsiteY4" fmla="*/ 2104 h 10000"/>
                    <a:gd name="connsiteX5" fmla="*/ 7974 w 10000"/>
                    <a:gd name="connsiteY5" fmla="*/ 2104 h 10000"/>
                    <a:gd name="connsiteX6" fmla="*/ 7963 w 10000"/>
                    <a:gd name="connsiteY6" fmla="*/ 2072 h 10000"/>
                    <a:gd name="connsiteX7" fmla="*/ 7963 w 10000"/>
                    <a:gd name="connsiteY7" fmla="*/ 2072 h 10000"/>
                    <a:gd name="connsiteX8" fmla="*/ 7963 w 10000"/>
                    <a:gd name="connsiteY8" fmla="*/ 2039 h 10000"/>
                    <a:gd name="connsiteX9" fmla="*/ 7952 w 10000"/>
                    <a:gd name="connsiteY9" fmla="*/ 2039 h 10000"/>
                    <a:gd name="connsiteX10" fmla="*/ 7952 w 10000"/>
                    <a:gd name="connsiteY10" fmla="*/ 2007 h 10000"/>
                    <a:gd name="connsiteX11" fmla="*/ 7952 w 10000"/>
                    <a:gd name="connsiteY11" fmla="*/ 2007 h 10000"/>
                    <a:gd name="connsiteX12" fmla="*/ 7941 w 10000"/>
                    <a:gd name="connsiteY12" fmla="*/ 1990 h 10000"/>
                    <a:gd name="connsiteX13" fmla="*/ 7941 w 10000"/>
                    <a:gd name="connsiteY13" fmla="*/ 1974 h 10000"/>
                    <a:gd name="connsiteX14" fmla="*/ 8017 w 10000"/>
                    <a:gd name="connsiteY14" fmla="*/ 1485 h 10000"/>
                    <a:gd name="connsiteX15" fmla="*/ 8094 w 10000"/>
                    <a:gd name="connsiteY15" fmla="*/ 1011 h 10000"/>
                    <a:gd name="connsiteX16" fmla="*/ 7418 w 10000"/>
                    <a:gd name="connsiteY16" fmla="*/ 0 h 10000"/>
                    <a:gd name="connsiteX17" fmla="*/ 6732 w 10000"/>
                    <a:gd name="connsiteY17" fmla="*/ 1028 h 10000"/>
                    <a:gd name="connsiteX18" fmla="*/ 6819 w 10000"/>
                    <a:gd name="connsiteY18" fmla="*/ 1501 h 10000"/>
                    <a:gd name="connsiteX19" fmla="*/ 6895 w 10000"/>
                    <a:gd name="connsiteY19" fmla="*/ 1974 h 10000"/>
                    <a:gd name="connsiteX20" fmla="*/ 6558 w 10000"/>
                    <a:gd name="connsiteY20" fmla="*/ 2496 h 10000"/>
                    <a:gd name="connsiteX21" fmla="*/ 6547 w 10000"/>
                    <a:gd name="connsiteY21" fmla="*/ 2496 h 10000"/>
                    <a:gd name="connsiteX22" fmla="*/ 5686 w 10000"/>
                    <a:gd name="connsiteY22" fmla="*/ 2675 h 10000"/>
                    <a:gd name="connsiteX23" fmla="*/ 4815 w 10000"/>
                    <a:gd name="connsiteY23" fmla="*/ 2512 h 10000"/>
                    <a:gd name="connsiteX24" fmla="*/ 4804 w 10000"/>
                    <a:gd name="connsiteY24" fmla="*/ 2512 h 10000"/>
                    <a:gd name="connsiteX25" fmla="*/ 5111 w 10000"/>
                    <a:gd name="connsiteY25" fmla="*/ 4011 h 10000"/>
                    <a:gd name="connsiteX26" fmla="*/ 4867 w 10000"/>
                    <a:gd name="connsiteY26" fmla="*/ 5470 h 10000"/>
                    <a:gd name="connsiteX27" fmla="*/ 2734 w 10000"/>
                    <a:gd name="connsiteY27" fmla="*/ 3051 h 10000"/>
                    <a:gd name="connsiteX28" fmla="*/ 2810 w 10000"/>
                    <a:gd name="connsiteY28" fmla="*/ 3524 h 10000"/>
                    <a:gd name="connsiteX29" fmla="*/ 2887 w 10000"/>
                    <a:gd name="connsiteY29" fmla="*/ 3997 h 10000"/>
                    <a:gd name="connsiteX30" fmla="*/ 2211 w 10000"/>
                    <a:gd name="connsiteY30" fmla="*/ 5008 h 10000"/>
                    <a:gd name="connsiteX31" fmla="*/ 1525 w 10000"/>
                    <a:gd name="connsiteY31" fmla="*/ 3997 h 10000"/>
                    <a:gd name="connsiteX32" fmla="*/ 1340 w 10000"/>
                    <a:gd name="connsiteY32" fmla="*/ 2529 h 10000"/>
                    <a:gd name="connsiteX33" fmla="*/ 1318 w 10000"/>
                    <a:gd name="connsiteY33" fmla="*/ 2512 h 10000"/>
                    <a:gd name="connsiteX34" fmla="*/ 468 w 10000"/>
                    <a:gd name="connsiteY34" fmla="*/ 2365 h 10000"/>
                    <a:gd name="connsiteX35" fmla="*/ 0 w 10000"/>
                    <a:gd name="connsiteY35" fmla="*/ 2414 h 10000"/>
                    <a:gd name="connsiteX36" fmla="*/ 5000 w 10000"/>
                    <a:gd name="connsiteY36" fmla="*/ 10000 h 10000"/>
                    <a:gd name="connsiteX37" fmla="*/ 10000 w 10000"/>
                    <a:gd name="connsiteY37" fmla="*/ 2512 h 10000"/>
                    <a:gd name="connsiteX38" fmla="*/ 10000 w 10000"/>
                    <a:gd name="connsiteY38" fmla="*/ 2496 h 10000"/>
                    <a:gd name="connsiteX39" fmla="*/ 9161 w 10000"/>
                    <a:gd name="connsiteY39" fmla="*/ 2659 h 10000"/>
                    <a:gd name="connsiteX40" fmla="*/ 8290 w 10000"/>
                    <a:gd name="connsiteY40" fmla="*/ 2496 h 10000"/>
                    <a:gd name="connsiteX0" fmla="*/ 7996 w 9706"/>
                    <a:gd name="connsiteY0" fmla="*/ 2496 h 10000"/>
                    <a:gd name="connsiteX1" fmla="*/ 7996 w 9706"/>
                    <a:gd name="connsiteY1" fmla="*/ 2496 h 10000"/>
                    <a:gd name="connsiteX2" fmla="*/ 7963 w 9706"/>
                    <a:gd name="connsiteY2" fmla="*/ 2480 h 10000"/>
                    <a:gd name="connsiteX3" fmla="*/ 7963 w 9706"/>
                    <a:gd name="connsiteY3" fmla="*/ 2480 h 10000"/>
                    <a:gd name="connsiteX4" fmla="*/ 7680 w 9706"/>
                    <a:gd name="connsiteY4" fmla="*/ 2104 h 10000"/>
                    <a:gd name="connsiteX5" fmla="*/ 7680 w 9706"/>
                    <a:gd name="connsiteY5" fmla="*/ 2104 h 10000"/>
                    <a:gd name="connsiteX6" fmla="*/ 7669 w 9706"/>
                    <a:gd name="connsiteY6" fmla="*/ 2072 h 10000"/>
                    <a:gd name="connsiteX7" fmla="*/ 7669 w 9706"/>
                    <a:gd name="connsiteY7" fmla="*/ 2072 h 10000"/>
                    <a:gd name="connsiteX8" fmla="*/ 7669 w 9706"/>
                    <a:gd name="connsiteY8" fmla="*/ 2039 h 10000"/>
                    <a:gd name="connsiteX9" fmla="*/ 7658 w 9706"/>
                    <a:gd name="connsiteY9" fmla="*/ 2039 h 10000"/>
                    <a:gd name="connsiteX10" fmla="*/ 7658 w 9706"/>
                    <a:gd name="connsiteY10" fmla="*/ 2007 h 10000"/>
                    <a:gd name="connsiteX11" fmla="*/ 7658 w 9706"/>
                    <a:gd name="connsiteY11" fmla="*/ 2007 h 10000"/>
                    <a:gd name="connsiteX12" fmla="*/ 7647 w 9706"/>
                    <a:gd name="connsiteY12" fmla="*/ 1990 h 10000"/>
                    <a:gd name="connsiteX13" fmla="*/ 7647 w 9706"/>
                    <a:gd name="connsiteY13" fmla="*/ 1974 h 10000"/>
                    <a:gd name="connsiteX14" fmla="*/ 7723 w 9706"/>
                    <a:gd name="connsiteY14" fmla="*/ 1485 h 10000"/>
                    <a:gd name="connsiteX15" fmla="*/ 7800 w 9706"/>
                    <a:gd name="connsiteY15" fmla="*/ 1011 h 10000"/>
                    <a:gd name="connsiteX16" fmla="*/ 7124 w 9706"/>
                    <a:gd name="connsiteY16" fmla="*/ 0 h 10000"/>
                    <a:gd name="connsiteX17" fmla="*/ 6438 w 9706"/>
                    <a:gd name="connsiteY17" fmla="*/ 1028 h 10000"/>
                    <a:gd name="connsiteX18" fmla="*/ 6525 w 9706"/>
                    <a:gd name="connsiteY18" fmla="*/ 1501 h 10000"/>
                    <a:gd name="connsiteX19" fmla="*/ 6601 w 9706"/>
                    <a:gd name="connsiteY19" fmla="*/ 1974 h 10000"/>
                    <a:gd name="connsiteX20" fmla="*/ 6264 w 9706"/>
                    <a:gd name="connsiteY20" fmla="*/ 2496 h 10000"/>
                    <a:gd name="connsiteX21" fmla="*/ 6253 w 9706"/>
                    <a:gd name="connsiteY21" fmla="*/ 2496 h 10000"/>
                    <a:gd name="connsiteX22" fmla="*/ 5392 w 9706"/>
                    <a:gd name="connsiteY22" fmla="*/ 2675 h 10000"/>
                    <a:gd name="connsiteX23" fmla="*/ 4521 w 9706"/>
                    <a:gd name="connsiteY23" fmla="*/ 2512 h 10000"/>
                    <a:gd name="connsiteX24" fmla="*/ 4510 w 9706"/>
                    <a:gd name="connsiteY24" fmla="*/ 2512 h 10000"/>
                    <a:gd name="connsiteX25" fmla="*/ 4817 w 9706"/>
                    <a:gd name="connsiteY25" fmla="*/ 4011 h 10000"/>
                    <a:gd name="connsiteX26" fmla="*/ 4573 w 9706"/>
                    <a:gd name="connsiteY26" fmla="*/ 5470 h 10000"/>
                    <a:gd name="connsiteX27" fmla="*/ 2440 w 9706"/>
                    <a:gd name="connsiteY27" fmla="*/ 3051 h 10000"/>
                    <a:gd name="connsiteX28" fmla="*/ 2516 w 9706"/>
                    <a:gd name="connsiteY28" fmla="*/ 3524 h 10000"/>
                    <a:gd name="connsiteX29" fmla="*/ 2593 w 9706"/>
                    <a:gd name="connsiteY29" fmla="*/ 3997 h 10000"/>
                    <a:gd name="connsiteX30" fmla="*/ 1917 w 9706"/>
                    <a:gd name="connsiteY30" fmla="*/ 5008 h 10000"/>
                    <a:gd name="connsiteX31" fmla="*/ 1231 w 9706"/>
                    <a:gd name="connsiteY31" fmla="*/ 3997 h 10000"/>
                    <a:gd name="connsiteX32" fmla="*/ 1046 w 9706"/>
                    <a:gd name="connsiteY32" fmla="*/ 2529 h 10000"/>
                    <a:gd name="connsiteX33" fmla="*/ 1024 w 9706"/>
                    <a:gd name="connsiteY33" fmla="*/ 2512 h 10000"/>
                    <a:gd name="connsiteX34" fmla="*/ 174 w 9706"/>
                    <a:gd name="connsiteY34" fmla="*/ 2365 h 10000"/>
                    <a:gd name="connsiteX35" fmla="*/ 4573 w 9706"/>
                    <a:gd name="connsiteY35" fmla="*/ 7658 h 10000"/>
                    <a:gd name="connsiteX36" fmla="*/ 4706 w 9706"/>
                    <a:gd name="connsiteY36" fmla="*/ 10000 h 10000"/>
                    <a:gd name="connsiteX37" fmla="*/ 9706 w 9706"/>
                    <a:gd name="connsiteY37" fmla="*/ 2512 h 10000"/>
                    <a:gd name="connsiteX38" fmla="*/ 9706 w 9706"/>
                    <a:gd name="connsiteY38" fmla="*/ 2496 h 10000"/>
                    <a:gd name="connsiteX39" fmla="*/ 8867 w 9706"/>
                    <a:gd name="connsiteY39" fmla="*/ 2659 h 10000"/>
                    <a:gd name="connsiteX40" fmla="*/ 7996 w 9706"/>
                    <a:gd name="connsiteY40" fmla="*/ 2496 h 10000"/>
                    <a:gd name="connsiteX0" fmla="*/ 7250 w 9012"/>
                    <a:gd name="connsiteY0" fmla="*/ 2496 h 10000"/>
                    <a:gd name="connsiteX1" fmla="*/ 7250 w 9012"/>
                    <a:gd name="connsiteY1" fmla="*/ 2496 h 10000"/>
                    <a:gd name="connsiteX2" fmla="*/ 7216 w 9012"/>
                    <a:gd name="connsiteY2" fmla="*/ 2480 h 10000"/>
                    <a:gd name="connsiteX3" fmla="*/ 7216 w 9012"/>
                    <a:gd name="connsiteY3" fmla="*/ 2480 h 10000"/>
                    <a:gd name="connsiteX4" fmla="*/ 6925 w 9012"/>
                    <a:gd name="connsiteY4" fmla="*/ 2104 h 10000"/>
                    <a:gd name="connsiteX5" fmla="*/ 6925 w 9012"/>
                    <a:gd name="connsiteY5" fmla="*/ 2104 h 10000"/>
                    <a:gd name="connsiteX6" fmla="*/ 6913 w 9012"/>
                    <a:gd name="connsiteY6" fmla="*/ 2072 h 10000"/>
                    <a:gd name="connsiteX7" fmla="*/ 6913 w 9012"/>
                    <a:gd name="connsiteY7" fmla="*/ 2072 h 10000"/>
                    <a:gd name="connsiteX8" fmla="*/ 6913 w 9012"/>
                    <a:gd name="connsiteY8" fmla="*/ 2039 h 10000"/>
                    <a:gd name="connsiteX9" fmla="*/ 6902 w 9012"/>
                    <a:gd name="connsiteY9" fmla="*/ 2039 h 10000"/>
                    <a:gd name="connsiteX10" fmla="*/ 6902 w 9012"/>
                    <a:gd name="connsiteY10" fmla="*/ 2007 h 10000"/>
                    <a:gd name="connsiteX11" fmla="*/ 6902 w 9012"/>
                    <a:gd name="connsiteY11" fmla="*/ 2007 h 10000"/>
                    <a:gd name="connsiteX12" fmla="*/ 6891 w 9012"/>
                    <a:gd name="connsiteY12" fmla="*/ 1990 h 10000"/>
                    <a:gd name="connsiteX13" fmla="*/ 6891 w 9012"/>
                    <a:gd name="connsiteY13" fmla="*/ 1974 h 10000"/>
                    <a:gd name="connsiteX14" fmla="*/ 6969 w 9012"/>
                    <a:gd name="connsiteY14" fmla="*/ 1485 h 10000"/>
                    <a:gd name="connsiteX15" fmla="*/ 7048 w 9012"/>
                    <a:gd name="connsiteY15" fmla="*/ 1011 h 10000"/>
                    <a:gd name="connsiteX16" fmla="*/ 6352 w 9012"/>
                    <a:gd name="connsiteY16" fmla="*/ 0 h 10000"/>
                    <a:gd name="connsiteX17" fmla="*/ 5645 w 9012"/>
                    <a:gd name="connsiteY17" fmla="*/ 1028 h 10000"/>
                    <a:gd name="connsiteX18" fmla="*/ 5735 w 9012"/>
                    <a:gd name="connsiteY18" fmla="*/ 1501 h 10000"/>
                    <a:gd name="connsiteX19" fmla="*/ 5813 w 9012"/>
                    <a:gd name="connsiteY19" fmla="*/ 1974 h 10000"/>
                    <a:gd name="connsiteX20" fmla="*/ 5466 w 9012"/>
                    <a:gd name="connsiteY20" fmla="*/ 2496 h 10000"/>
                    <a:gd name="connsiteX21" fmla="*/ 5454 w 9012"/>
                    <a:gd name="connsiteY21" fmla="*/ 2496 h 10000"/>
                    <a:gd name="connsiteX22" fmla="*/ 4567 w 9012"/>
                    <a:gd name="connsiteY22" fmla="*/ 2675 h 10000"/>
                    <a:gd name="connsiteX23" fmla="*/ 3670 w 9012"/>
                    <a:gd name="connsiteY23" fmla="*/ 2512 h 10000"/>
                    <a:gd name="connsiteX24" fmla="*/ 3659 w 9012"/>
                    <a:gd name="connsiteY24" fmla="*/ 2512 h 10000"/>
                    <a:gd name="connsiteX25" fmla="*/ 3975 w 9012"/>
                    <a:gd name="connsiteY25" fmla="*/ 4011 h 10000"/>
                    <a:gd name="connsiteX26" fmla="*/ 3724 w 9012"/>
                    <a:gd name="connsiteY26" fmla="*/ 5470 h 10000"/>
                    <a:gd name="connsiteX27" fmla="*/ 1526 w 9012"/>
                    <a:gd name="connsiteY27" fmla="*/ 3051 h 10000"/>
                    <a:gd name="connsiteX28" fmla="*/ 1604 w 9012"/>
                    <a:gd name="connsiteY28" fmla="*/ 3524 h 10000"/>
                    <a:gd name="connsiteX29" fmla="*/ 1684 w 9012"/>
                    <a:gd name="connsiteY29" fmla="*/ 3997 h 10000"/>
                    <a:gd name="connsiteX30" fmla="*/ 987 w 9012"/>
                    <a:gd name="connsiteY30" fmla="*/ 5008 h 10000"/>
                    <a:gd name="connsiteX31" fmla="*/ 280 w 9012"/>
                    <a:gd name="connsiteY31" fmla="*/ 3997 h 10000"/>
                    <a:gd name="connsiteX32" fmla="*/ 90 w 9012"/>
                    <a:gd name="connsiteY32" fmla="*/ 2529 h 10000"/>
                    <a:gd name="connsiteX33" fmla="*/ 67 w 9012"/>
                    <a:gd name="connsiteY33" fmla="*/ 2512 h 10000"/>
                    <a:gd name="connsiteX34" fmla="*/ 4225 w 9012"/>
                    <a:gd name="connsiteY34" fmla="*/ 7658 h 10000"/>
                    <a:gd name="connsiteX35" fmla="*/ 3724 w 9012"/>
                    <a:gd name="connsiteY35" fmla="*/ 7658 h 10000"/>
                    <a:gd name="connsiteX36" fmla="*/ 3861 w 9012"/>
                    <a:gd name="connsiteY36" fmla="*/ 10000 h 10000"/>
                    <a:gd name="connsiteX37" fmla="*/ 9012 w 9012"/>
                    <a:gd name="connsiteY37" fmla="*/ 2512 h 10000"/>
                    <a:gd name="connsiteX38" fmla="*/ 9012 w 9012"/>
                    <a:gd name="connsiteY38" fmla="*/ 2496 h 10000"/>
                    <a:gd name="connsiteX39" fmla="*/ 8148 w 9012"/>
                    <a:gd name="connsiteY39" fmla="*/ 2659 h 10000"/>
                    <a:gd name="connsiteX40" fmla="*/ 7250 w 9012"/>
                    <a:gd name="connsiteY40" fmla="*/ 2496 h 10000"/>
                    <a:gd name="connsiteX0" fmla="*/ 7945 w 9900"/>
                    <a:gd name="connsiteY0" fmla="*/ 2496 h 10000"/>
                    <a:gd name="connsiteX1" fmla="*/ 7945 w 9900"/>
                    <a:gd name="connsiteY1" fmla="*/ 2496 h 10000"/>
                    <a:gd name="connsiteX2" fmla="*/ 7907 w 9900"/>
                    <a:gd name="connsiteY2" fmla="*/ 2480 h 10000"/>
                    <a:gd name="connsiteX3" fmla="*/ 7907 w 9900"/>
                    <a:gd name="connsiteY3" fmla="*/ 2480 h 10000"/>
                    <a:gd name="connsiteX4" fmla="*/ 7584 w 9900"/>
                    <a:gd name="connsiteY4" fmla="*/ 2104 h 10000"/>
                    <a:gd name="connsiteX5" fmla="*/ 7584 w 9900"/>
                    <a:gd name="connsiteY5" fmla="*/ 2104 h 10000"/>
                    <a:gd name="connsiteX6" fmla="*/ 7571 w 9900"/>
                    <a:gd name="connsiteY6" fmla="*/ 2072 h 10000"/>
                    <a:gd name="connsiteX7" fmla="*/ 7571 w 9900"/>
                    <a:gd name="connsiteY7" fmla="*/ 2072 h 10000"/>
                    <a:gd name="connsiteX8" fmla="*/ 7571 w 9900"/>
                    <a:gd name="connsiteY8" fmla="*/ 2039 h 10000"/>
                    <a:gd name="connsiteX9" fmla="*/ 7559 w 9900"/>
                    <a:gd name="connsiteY9" fmla="*/ 2039 h 10000"/>
                    <a:gd name="connsiteX10" fmla="*/ 7559 w 9900"/>
                    <a:gd name="connsiteY10" fmla="*/ 2007 h 10000"/>
                    <a:gd name="connsiteX11" fmla="*/ 7559 w 9900"/>
                    <a:gd name="connsiteY11" fmla="*/ 2007 h 10000"/>
                    <a:gd name="connsiteX12" fmla="*/ 7546 w 9900"/>
                    <a:gd name="connsiteY12" fmla="*/ 1990 h 10000"/>
                    <a:gd name="connsiteX13" fmla="*/ 7546 w 9900"/>
                    <a:gd name="connsiteY13" fmla="*/ 1974 h 10000"/>
                    <a:gd name="connsiteX14" fmla="*/ 7633 w 9900"/>
                    <a:gd name="connsiteY14" fmla="*/ 1485 h 10000"/>
                    <a:gd name="connsiteX15" fmla="*/ 7721 w 9900"/>
                    <a:gd name="connsiteY15" fmla="*/ 1011 h 10000"/>
                    <a:gd name="connsiteX16" fmla="*/ 6948 w 9900"/>
                    <a:gd name="connsiteY16" fmla="*/ 0 h 10000"/>
                    <a:gd name="connsiteX17" fmla="*/ 6164 w 9900"/>
                    <a:gd name="connsiteY17" fmla="*/ 1028 h 10000"/>
                    <a:gd name="connsiteX18" fmla="*/ 6264 w 9900"/>
                    <a:gd name="connsiteY18" fmla="*/ 1501 h 10000"/>
                    <a:gd name="connsiteX19" fmla="*/ 6350 w 9900"/>
                    <a:gd name="connsiteY19" fmla="*/ 1974 h 10000"/>
                    <a:gd name="connsiteX20" fmla="*/ 5965 w 9900"/>
                    <a:gd name="connsiteY20" fmla="*/ 2496 h 10000"/>
                    <a:gd name="connsiteX21" fmla="*/ 5952 w 9900"/>
                    <a:gd name="connsiteY21" fmla="*/ 2496 h 10000"/>
                    <a:gd name="connsiteX22" fmla="*/ 4968 w 9900"/>
                    <a:gd name="connsiteY22" fmla="*/ 2675 h 10000"/>
                    <a:gd name="connsiteX23" fmla="*/ 3972 w 9900"/>
                    <a:gd name="connsiteY23" fmla="*/ 2512 h 10000"/>
                    <a:gd name="connsiteX24" fmla="*/ 3960 w 9900"/>
                    <a:gd name="connsiteY24" fmla="*/ 2512 h 10000"/>
                    <a:gd name="connsiteX25" fmla="*/ 4311 w 9900"/>
                    <a:gd name="connsiteY25" fmla="*/ 4011 h 10000"/>
                    <a:gd name="connsiteX26" fmla="*/ 4032 w 9900"/>
                    <a:gd name="connsiteY26" fmla="*/ 5470 h 10000"/>
                    <a:gd name="connsiteX27" fmla="*/ 1593 w 9900"/>
                    <a:gd name="connsiteY27" fmla="*/ 3051 h 10000"/>
                    <a:gd name="connsiteX28" fmla="*/ 1680 w 9900"/>
                    <a:gd name="connsiteY28" fmla="*/ 3524 h 10000"/>
                    <a:gd name="connsiteX29" fmla="*/ 1769 w 9900"/>
                    <a:gd name="connsiteY29" fmla="*/ 3997 h 10000"/>
                    <a:gd name="connsiteX30" fmla="*/ 995 w 9900"/>
                    <a:gd name="connsiteY30" fmla="*/ 5008 h 10000"/>
                    <a:gd name="connsiteX31" fmla="*/ 211 w 9900"/>
                    <a:gd name="connsiteY31" fmla="*/ 3997 h 10000"/>
                    <a:gd name="connsiteX32" fmla="*/ 0 w 9900"/>
                    <a:gd name="connsiteY32" fmla="*/ 2529 h 10000"/>
                    <a:gd name="connsiteX33" fmla="*/ 5145 w 9900"/>
                    <a:gd name="connsiteY33" fmla="*/ 7293 h 10000"/>
                    <a:gd name="connsiteX34" fmla="*/ 4588 w 9900"/>
                    <a:gd name="connsiteY34" fmla="*/ 7658 h 10000"/>
                    <a:gd name="connsiteX35" fmla="*/ 4032 w 9900"/>
                    <a:gd name="connsiteY35" fmla="*/ 7658 h 10000"/>
                    <a:gd name="connsiteX36" fmla="*/ 4184 w 9900"/>
                    <a:gd name="connsiteY36" fmla="*/ 10000 h 10000"/>
                    <a:gd name="connsiteX37" fmla="*/ 9900 w 9900"/>
                    <a:gd name="connsiteY37" fmla="*/ 2512 h 10000"/>
                    <a:gd name="connsiteX38" fmla="*/ 9900 w 9900"/>
                    <a:gd name="connsiteY38" fmla="*/ 2496 h 10000"/>
                    <a:gd name="connsiteX39" fmla="*/ 8941 w 9900"/>
                    <a:gd name="connsiteY39" fmla="*/ 2659 h 10000"/>
                    <a:gd name="connsiteX40" fmla="*/ 7945 w 9900"/>
                    <a:gd name="connsiteY40" fmla="*/ 2496 h 10000"/>
                    <a:gd name="connsiteX0" fmla="*/ 7980 w 9955"/>
                    <a:gd name="connsiteY0" fmla="*/ 2496 h 10000"/>
                    <a:gd name="connsiteX1" fmla="*/ 7980 w 9955"/>
                    <a:gd name="connsiteY1" fmla="*/ 2496 h 10000"/>
                    <a:gd name="connsiteX2" fmla="*/ 7942 w 9955"/>
                    <a:gd name="connsiteY2" fmla="*/ 2480 h 10000"/>
                    <a:gd name="connsiteX3" fmla="*/ 7942 w 9955"/>
                    <a:gd name="connsiteY3" fmla="*/ 2480 h 10000"/>
                    <a:gd name="connsiteX4" fmla="*/ 7616 w 9955"/>
                    <a:gd name="connsiteY4" fmla="*/ 2104 h 10000"/>
                    <a:gd name="connsiteX5" fmla="*/ 7616 w 9955"/>
                    <a:gd name="connsiteY5" fmla="*/ 2104 h 10000"/>
                    <a:gd name="connsiteX6" fmla="*/ 7602 w 9955"/>
                    <a:gd name="connsiteY6" fmla="*/ 2072 h 10000"/>
                    <a:gd name="connsiteX7" fmla="*/ 7602 w 9955"/>
                    <a:gd name="connsiteY7" fmla="*/ 2072 h 10000"/>
                    <a:gd name="connsiteX8" fmla="*/ 7602 w 9955"/>
                    <a:gd name="connsiteY8" fmla="*/ 2039 h 10000"/>
                    <a:gd name="connsiteX9" fmla="*/ 7590 w 9955"/>
                    <a:gd name="connsiteY9" fmla="*/ 2039 h 10000"/>
                    <a:gd name="connsiteX10" fmla="*/ 7590 w 9955"/>
                    <a:gd name="connsiteY10" fmla="*/ 2007 h 10000"/>
                    <a:gd name="connsiteX11" fmla="*/ 7590 w 9955"/>
                    <a:gd name="connsiteY11" fmla="*/ 2007 h 10000"/>
                    <a:gd name="connsiteX12" fmla="*/ 7577 w 9955"/>
                    <a:gd name="connsiteY12" fmla="*/ 1990 h 10000"/>
                    <a:gd name="connsiteX13" fmla="*/ 7577 w 9955"/>
                    <a:gd name="connsiteY13" fmla="*/ 1974 h 10000"/>
                    <a:gd name="connsiteX14" fmla="*/ 7665 w 9955"/>
                    <a:gd name="connsiteY14" fmla="*/ 1485 h 10000"/>
                    <a:gd name="connsiteX15" fmla="*/ 7754 w 9955"/>
                    <a:gd name="connsiteY15" fmla="*/ 1011 h 10000"/>
                    <a:gd name="connsiteX16" fmla="*/ 6973 w 9955"/>
                    <a:gd name="connsiteY16" fmla="*/ 0 h 10000"/>
                    <a:gd name="connsiteX17" fmla="*/ 6181 w 9955"/>
                    <a:gd name="connsiteY17" fmla="*/ 1028 h 10000"/>
                    <a:gd name="connsiteX18" fmla="*/ 6282 w 9955"/>
                    <a:gd name="connsiteY18" fmla="*/ 1501 h 10000"/>
                    <a:gd name="connsiteX19" fmla="*/ 6369 w 9955"/>
                    <a:gd name="connsiteY19" fmla="*/ 1974 h 10000"/>
                    <a:gd name="connsiteX20" fmla="*/ 5980 w 9955"/>
                    <a:gd name="connsiteY20" fmla="*/ 2496 h 10000"/>
                    <a:gd name="connsiteX21" fmla="*/ 5967 w 9955"/>
                    <a:gd name="connsiteY21" fmla="*/ 2496 h 10000"/>
                    <a:gd name="connsiteX22" fmla="*/ 4973 w 9955"/>
                    <a:gd name="connsiteY22" fmla="*/ 2675 h 10000"/>
                    <a:gd name="connsiteX23" fmla="*/ 3967 w 9955"/>
                    <a:gd name="connsiteY23" fmla="*/ 2512 h 10000"/>
                    <a:gd name="connsiteX24" fmla="*/ 3955 w 9955"/>
                    <a:gd name="connsiteY24" fmla="*/ 2512 h 10000"/>
                    <a:gd name="connsiteX25" fmla="*/ 4310 w 9955"/>
                    <a:gd name="connsiteY25" fmla="*/ 4011 h 10000"/>
                    <a:gd name="connsiteX26" fmla="*/ 4028 w 9955"/>
                    <a:gd name="connsiteY26" fmla="*/ 5470 h 10000"/>
                    <a:gd name="connsiteX27" fmla="*/ 1564 w 9955"/>
                    <a:gd name="connsiteY27" fmla="*/ 3051 h 10000"/>
                    <a:gd name="connsiteX28" fmla="*/ 1652 w 9955"/>
                    <a:gd name="connsiteY28" fmla="*/ 3524 h 10000"/>
                    <a:gd name="connsiteX29" fmla="*/ 1742 w 9955"/>
                    <a:gd name="connsiteY29" fmla="*/ 3997 h 10000"/>
                    <a:gd name="connsiteX30" fmla="*/ 960 w 9955"/>
                    <a:gd name="connsiteY30" fmla="*/ 5008 h 10000"/>
                    <a:gd name="connsiteX31" fmla="*/ 168 w 9955"/>
                    <a:gd name="connsiteY31" fmla="*/ 3997 h 10000"/>
                    <a:gd name="connsiteX32" fmla="*/ 5433 w 9955"/>
                    <a:gd name="connsiteY32" fmla="*/ 6564 h 10000"/>
                    <a:gd name="connsiteX33" fmla="*/ 5152 w 9955"/>
                    <a:gd name="connsiteY33" fmla="*/ 7293 h 10000"/>
                    <a:gd name="connsiteX34" fmla="*/ 4589 w 9955"/>
                    <a:gd name="connsiteY34" fmla="*/ 7658 h 10000"/>
                    <a:gd name="connsiteX35" fmla="*/ 4028 w 9955"/>
                    <a:gd name="connsiteY35" fmla="*/ 7658 h 10000"/>
                    <a:gd name="connsiteX36" fmla="*/ 4181 w 9955"/>
                    <a:gd name="connsiteY36" fmla="*/ 10000 h 10000"/>
                    <a:gd name="connsiteX37" fmla="*/ 9955 w 9955"/>
                    <a:gd name="connsiteY37" fmla="*/ 2512 h 10000"/>
                    <a:gd name="connsiteX38" fmla="*/ 9955 w 9955"/>
                    <a:gd name="connsiteY38" fmla="*/ 2496 h 10000"/>
                    <a:gd name="connsiteX39" fmla="*/ 8986 w 9955"/>
                    <a:gd name="connsiteY39" fmla="*/ 2659 h 10000"/>
                    <a:gd name="connsiteX40" fmla="*/ 7980 w 9955"/>
                    <a:gd name="connsiteY40" fmla="*/ 2496 h 10000"/>
                    <a:gd name="connsiteX0" fmla="*/ 7493 w 9477"/>
                    <a:gd name="connsiteY0" fmla="*/ 2496 h 10000"/>
                    <a:gd name="connsiteX1" fmla="*/ 7493 w 9477"/>
                    <a:gd name="connsiteY1" fmla="*/ 2496 h 10000"/>
                    <a:gd name="connsiteX2" fmla="*/ 7455 w 9477"/>
                    <a:gd name="connsiteY2" fmla="*/ 2480 h 10000"/>
                    <a:gd name="connsiteX3" fmla="*/ 7455 w 9477"/>
                    <a:gd name="connsiteY3" fmla="*/ 2480 h 10000"/>
                    <a:gd name="connsiteX4" fmla="*/ 7127 w 9477"/>
                    <a:gd name="connsiteY4" fmla="*/ 2104 h 10000"/>
                    <a:gd name="connsiteX5" fmla="*/ 7127 w 9477"/>
                    <a:gd name="connsiteY5" fmla="*/ 2104 h 10000"/>
                    <a:gd name="connsiteX6" fmla="*/ 7113 w 9477"/>
                    <a:gd name="connsiteY6" fmla="*/ 2072 h 10000"/>
                    <a:gd name="connsiteX7" fmla="*/ 7113 w 9477"/>
                    <a:gd name="connsiteY7" fmla="*/ 2072 h 10000"/>
                    <a:gd name="connsiteX8" fmla="*/ 7113 w 9477"/>
                    <a:gd name="connsiteY8" fmla="*/ 2039 h 10000"/>
                    <a:gd name="connsiteX9" fmla="*/ 7101 w 9477"/>
                    <a:gd name="connsiteY9" fmla="*/ 2039 h 10000"/>
                    <a:gd name="connsiteX10" fmla="*/ 7101 w 9477"/>
                    <a:gd name="connsiteY10" fmla="*/ 2007 h 10000"/>
                    <a:gd name="connsiteX11" fmla="*/ 7101 w 9477"/>
                    <a:gd name="connsiteY11" fmla="*/ 2007 h 10000"/>
                    <a:gd name="connsiteX12" fmla="*/ 7088 w 9477"/>
                    <a:gd name="connsiteY12" fmla="*/ 1990 h 10000"/>
                    <a:gd name="connsiteX13" fmla="*/ 7088 w 9477"/>
                    <a:gd name="connsiteY13" fmla="*/ 1974 h 10000"/>
                    <a:gd name="connsiteX14" fmla="*/ 7177 w 9477"/>
                    <a:gd name="connsiteY14" fmla="*/ 1485 h 10000"/>
                    <a:gd name="connsiteX15" fmla="*/ 7266 w 9477"/>
                    <a:gd name="connsiteY15" fmla="*/ 1011 h 10000"/>
                    <a:gd name="connsiteX16" fmla="*/ 6482 w 9477"/>
                    <a:gd name="connsiteY16" fmla="*/ 0 h 10000"/>
                    <a:gd name="connsiteX17" fmla="*/ 5686 w 9477"/>
                    <a:gd name="connsiteY17" fmla="*/ 1028 h 10000"/>
                    <a:gd name="connsiteX18" fmla="*/ 5787 w 9477"/>
                    <a:gd name="connsiteY18" fmla="*/ 1501 h 10000"/>
                    <a:gd name="connsiteX19" fmla="*/ 5875 w 9477"/>
                    <a:gd name="connsiteY19" fmla="*/ 1974 h 10000"/>
                    <a:gd name="connsiteX20" fmla="*/ 5484 w 9477"/>
                    <a:gd name="connsiteY20" fmla="*/ 2496 h 10000"/>
                    <a:gd name="connsiteX21" fmla="*/ 5471 w 9477"/>
                    <a:gd name="connsiteY21" fmla="*/ 2496 h 10000"/>
                    <a:gd name="connsiteX22" fmla="*/ 4472 w 9477"/>
                    <a:gd name="connsiteY22" fmla="*/ 2675 h 10000"/>
                    <a:gd name="connsiteX23" fmla="*/ 3462 w 9477"/>
                    <a:gd name="connsiteY23" fmla="*/ 2512 h 10000"/>
                    <a:gd name="connsiteX24" fmla="*/ 3450 w 9477"/>
                    <a:gd name="connsiteY24" fmla="*/ 2512 h 10000"/>
                    <a:gd name="connsiteX25" fmla="*/ 3806 w 9477"/>
                    <a:gd name="connsiteY25" fmla="*/ 4011 h 10000"/>
                    <a:gd name="connsiteX26" fmla="*/ 3523 w 9477"/>
                    <a:gd name="connsiteY26" fmla="*/ 5470 h 10000"/>
                    <a:gd name="connsiteX27" fmla="*/ 1048 w 9477"/>
                    <a:gd name="connsiteY27" fmla="*/ 3051 h 10000"/>
                    <a:gd name="connsiteX28" fmla="*/ 1136 w 9477"/>
                    <a:gd name="connsiteY28" fmla="*/ 3524 h 10000"/>
                    <a:gd name="connsiteX29" fmla="*/ 1227 w 9477"/>
                    <a:gd name="connsiteY29" fmla="*/ 3997 h 10000"/>
                    <a:gd name="connsiteX30" fmla="*/ 441 w 9477"/>
                    <a:gd name="connsiteY30" fmla="*/ 5008 h 10000"/>
                    <a:gd name="connsiteX31" fmla="*/ 4370 w 9477"/>
                    <a:gd name="connsiteY31" fmla="*/ 6199 h 10000"/>
                    <a:gd name="connsiteX32" fmla="*/ 4935 w 9477"/>
                    <a:gd name="connsiteY32" fmla="*/ 6564 h 10000"/>
                    <a:gd name="connsiteX33" fmla="*/ 4652 w 9477"/>
                    <a:gd name="connsiteY33" fmla="*/ 7293 h 10000"/>
                    <a:gd name="connsiteX34" fmla="*/ 4087 w 9477"/>
                    <a:gd name="connsiteY34" fmla="*/ 7658 h 10000"/>
                    <a:gd name="connsiteX35" fmla="*/ 3523 w 9477"/>
                    <a:gd name="connsiteY35" fmla="*/ 7658 h 10000"/>
                    <a:gd name="connsiteX36" fmla="*/ 3677 w 9477"/>
                    <a:gd name="connsiteY36" fmla="*/ 10000 h 10000"/>
                    <a:gd name="connsiteX37" fmla="*/ 9477 w 9477"/>
                    <a:gd name="connsiteY37" fmla="*/ 2512 h 10000"/>
                    <a:gd name="connsiteX38" fmla="*/ 9477 w 9477"/>
                    <a:gd name="connsiteY38" fmla="*/ 2496 h 10000"/>
                    <a:gd name="connsiteX39" fmla="*/ 8504 w 9477"/>
                    <a:gd name="connsiteY39" fmla="*/ 2659 h 10000"/>
                    <a:gd name="connsiteX40" fmla="*/ 7493 w 9477"/>
                    <a:gd name="connsiteY40" fmla="*/ 2496 h 10000"/>
                    <a:gd name="connsiteX0" fmla="*/ 6828 w 8921"/>
                    <a:gd name="connsiteY0" fmla="*/ 2496 h 10000"/>
                    <a:gd name="connsiteX1" fmla="*/ 6828 w 8921"/>
                    <a:gd name="connsiteY1" fmla="*/ 2496 h 10000"/>
                    <a:gd name="connsiteX2" fmla="*/ 6787 w 8921"/>
                    <a:gd name="connsiteY2" fmla="*/ 2480 h 10000"/>
                    <a:gd name="connsiteX3" fmla="*/ 6787 w 8921"/>
                    <a:gd name="connsiteY3" fmla="*/ 2480 h 10000"/>
                    <a:gd name="connsiteX4" fmla="*/ 6441 w 8921"/>
                    <a:gd name="connsiteY4" fmla="*/ 2104 h 10000"/>
                    <a:gd name="connsiteX5" fmla="*/ 6441 w 8921"/>
                    <a:gd name="connsiteY5" fmla="*/ 2104 h 10000"/>
                    <a:gd name="connsiteX6" fmla="*/ 6427 w 8921"/>
                    <a:gd name="connsiteY6" fmla="*/ 2072 h 10000"/>
                    <a:gd name="connsiteX7" fmla="*/ 6427 w 8921"/>
                    <a:gd name="connsiteY7" fmla="*/ 2072 h 10000"/>
                    <a:gd name="connsiteX8" fmla="*/ 6427 w 8921"/>
                    <a:gd name="connsiteY8" fmla="*/ 2039 h 10000"/>
                    <a:gd name="connsiteX9" fmla="*/ 6414 w 8921"/>
                    <a:gd name="connsiteY9" fmla="*/ 2039 h 10000"/>
                    <a:gd name="connsiteX10" fmla="*/ 6414 w 8921"/>
                    <a:gd name="connsiteY10" fmla="*/ 2007 h 10000"/>
                    <a:gd name="connsiteX11" fmla="*/ 6414 w 8921"/>
                    <a:gd name="connsiteY11" fmla="*/ 2007 h 10000"/>
                    <a:gd name="connsiteX12" fmla="*/ 6400 w 8921"/>
                    <a:gd name="connsiteY12" fmla="*/ 1990 h 10000"/>
                    <a:gd name="connsiteX13" fmla="*/ 6400 w 8921"/>
                    <a:gd name="connsiteY13" fmla="*/ 1974 h 10000"/>
                    <a:gd name="connsiteX14" fmla="*/ 6494 w 8921"/>
                    <a:gd name="connsiteY14" fmla="*/ 1485 h 10000"/>
                    <a:gd name="connsiteX15" fmla="*/ 6588 w 8921"/>
                    <a:gd name="connsiteY15" fmla="*/ 1011 h 10000"/>
                    <a:gd name="connsiteX16" fmla="*/ 5761 w 8921"/>
                    <a:gd name="connsiteY16" fmla="*/ 0 h 10000"/>
                    <a:gd name="connsiteX17" fmla="*/ 4921 w 8921"/>
                    <a:gd name="connsiteY17" fmla="*/ 1028 h 10000"/>
                    <a:gd name="connsiteX18" fmla="*/ 5027 w 8921"/>
                    <a:gd name="connsiteY18" fmla="*/ 1501 h 10000"/>
                    <a:gd name="connsiteX19" fmla="*/ 5120 w 8921"/>
                    <a:gd name="connsiteY19" fmla="*/ 1974 h 10000"/>
                    <a:gd name="connsiteX20" fmla="*/ 4708 w 8921"/>
                    <a:gd name="connsiteY20" fmla="*/ 2496 h 10000"/>
                    <a:gd name="connsiteX21" fmla="*/ 4694 w 8921"/>
                    <a:gd name="connsiteY21" fmla="*/ 2496 h 10000"/>
                    <a:gd name="connsiteX22" fmla="*/ 3640 w 8921"/>
                    <a:gd name="connsiteY22" fmla="*/ 2675 h 10000"/>
                    <a:gd name="connsiteX23" fmla="*/ 2574 w 8921"/>
                    <a:gd name="connsiteY23" fmla="*/ 2512 h 10000"/>
                    <a:gd name="connsiteX24" fmla="*/ 2561 w 8921"/>
                    <a:gd name="connsiteY24" fmla="*/ 2512 h 10000"/>
                    <a:gd name="connsiteX25" fmla="*/ 2937 w 8921"/>
                    <a:gd name="connsiteY25" fmla="*/ 4011 h 10000"/>
                    <a:gd name="connsiteX26" fmla="*/ 2638 w 8921"/>
                    <a:gd name="connsiteY26" fmla="*/ 5470 h 10000"/>
                    <a:gd name="connsiteX27" fmla="*/ 27 w 8921"/>
                    <a:gd name="connsiteY27" fmla="*/ 3051 h 10000"/>
                    <a:gd name="connsiteX28" fmla="*/ 120 w 8921"/>
                    <a:gd name="connsiteY28" fmla="*/ 3524 h 10000"/>
                    <a:gd name="connsiteX29" fmla="*/ 216 w 8921"/>
                    <a:gd name="connsiteY29" fmla="*/ 3997 h 10000"/>
                    <a:gd name="connsiteX30" fmla="*/ 3532 w 8921"/>
                    <a:gd name="connsiteY30" fmla="*/ 5835 h 10000"/>
                    <a:gd name="connsiteX31" fmla="*/ 3532 w 8921"/>
                    <a:gd name="connsiteY31" fmla="*/ 6199 h 10000"/>
                    <a:gd name="connsiteX32" fmla="*/ 4128 w 8921"/>
                    <a:gd name="connsiteY32" fmla="*/ 6564 h 10000"/>
                    <a:gd name="connsiteX33" fmla="*/ 3830 w 8921"/>
                    <a:gd name="connsiteY33" fmla="*/ 7293 h 10000"/>
                    <a:gd name="connsiteX34" fmla="*/ 3234 w 8921"/>
                    <a:gd name="connsiteY34" fmla="*/ 7658 h 10000"/>
                    <a:gd name="connsiteX35" fmla="*/ 2638 w 8921"/>
                    <a:gd name="connsiteY35" fmla="*/ 7658 h 10000"/>
                    <a:gd name="connsiteX36" fmla="*/ 2801 w 8921"/>
                    <a:gd name="connsiteY36" fmla="*/ 10000 h 10000"/>
                    <a:gd name="connsiteX37" fmla="*/ 8921 w 8921"/>
                    <a:gd name="connsiteY37" fmla="*/ 2512 h 10000"/>
                    <a:gd name="connsiteX38" fmla="*/ 8921 w 8921"/>
                    <a:gd name="connsiteY38" fmla="*/ 2496 h 10000"/>
                    <a:gd name="connsiteX39" fmla="*/ 7894 w 8921"/>
                    <a:gd name="connsiteY39" fmla="*/ 2659 h 10000"/>
                    <a:gd name="connsiteX40" fmla="*/ 6828 w 8921"/>
                    <a:gd name="connsiteY40" fmla="*/ 2496 h 10000"/>
                    <a:gd name="connsiteX0" fmla="*/ 7654 w 10000"/>
                    <a:gd name="connsiteY0" fmla="*/ 2496 h 10000"/>
                    <a:gd name="connsiteX1" fmla="*/ 7654 w 10000"/>
                    <a:gd name="connsiteY1" fmla="*/ 2496 h 10000"/>
                    <a:gd name="connsiteX2" fmla="*/ 7608 w 10000"/>
                    <a:gd name="connsiteY2" fmla="*/ 2480 h 10000"/>
                    <a:gd name="connsiteX3" fmla="*/ 7608 w 10000"/>
                    <a:gd name="connsiteY3" fmla="*/ 2480 h 10000"/>
                    <a:gd name="connsiteX4" fmla="*/ 7220 w 10000"/>
                    <a:gd name="connsiteY4" fmla="*/ 2104 h 10000"/>
                    <a:gd name="connsiteX5" fmla="*/ 7220 w 10000"/>
                    <a:gd name="connsiteY5" fmla="*/ 2104 h 10000"/>
                    <a:gd name="connsiteX6" fmla="*/ 7204 w 10000"/>
                    <a:gd name="connsiteY6" fmla="*/ 2072 h 10000"/>
                    <a:gd name="connsiteX7" fmla="*/ 7204 w 10000"/>
                    <a:gd name="connsiteY7" fmla="*/ 2072 h 10000"/>
                    <a:gd name="connsiteX8" fmla="*/ 7204 w 10000"/>
                    <a:gd name="connsiteY8" fmla="*/ 2039 h 10000"/>
                    <a:gd name="connsiteX9" fmla="*/ 7190 w 10000"/>
                    <a:gd name="connsiteY9" fmla="*/ 2039 h 10000"/>
                    <a:gd name="connsiteX10" fmla="*/ 7190 w 10000"/>
                    <a:gd name="connsiteY10" fmla="*/ 2007 h 10000"/>
                    <a:gd name="connsiteX11" fmla="*/ 7190 w 10000"/>
                    <a:gd name="connsiteY11" fmla="*/ 2007 h 10000"/>
                    <a:gd name="connsiteX12" fmla="*/ 7174 w 10000"/>
                    <a:gd name="connsiteY12" fmla="*/ 1990 h 10000"/>
                    <a:gd name="connsiteX13" fmla="*/ 7174 w 10000"/>
                    <a:gd name="connsiteY13" fmla="*/ 1974 h 10000"/>
                    <a:gd name="connsiteX14" fmla="*/ 7279 w 10000"/>
                    <a:gd name="connsiteY14" fmla="*/ 1485 h 10000"/>
                    <a:gd name="connsiteX15" fmla="*/ 7385 w 10000"/>
                    <a:gd name="connsiteY15" fmla="*/ 1011 h 10000"/>
                    <a:gd name="connsiteX16" fmla="*/ 6458 w 10000"/>
                    <a:gd name="connsiteY16" fmla="*/ 0 h 10000"/>
                    <a:gd name="connsiteX17" fmla="*/ 5516 w 10000"/>
                    <a:gd name="connsiteY17" fmla="*/ 1028 h 10000"/>
                    <a:gd name="connsiteX18" fmla="*/ 5635 w 10000"/>
                    <a:gd name="connsiteY18" fmla="*/ 1501 h 10000"/>
                    <a:gd name="connsiteX19" fmla="*/ 5739 w 10000"/>
                    <a:gd name="connsiteY19" fmla="*/ 1974 h 10000"/>
                    <a:gd name="connsiteX20" fmla="*/ 5277 w 10000"/>
                    <a:gd name="connsiteY20" fmla="*/ 2496 h 10000"/>
                    <a:gd name="connsiteX21" fmla="*/ 5262 w 10000"/>
                    <a:gd name="connsiteY21" fmla="*/ 2496 h 10000"/>
                    <a:gd name="connsiteX22" fmla="*/ 4080 w 10000"/>
                    <a:gd name="connsiteY22" fmla="*/ 2675 h 10000"/>
                    <a:gd name="connsiteX23" fmla="*/ 2885 w 10000"/>
                    <a:gd name="connsiteY23" fmla="*/ 2512 h 10000"/>
                    <a:gd name="connsiteX24" fmla="*/ 2871 w 10000"/>
                    <a:gd name="connsiteY24" fmla="*/ 2512 h 10000"/>
                    <a:gd name="connsiteX25" fmla="*/ 3292 w 10000"/>
                    <a:gd name="connsiteY25" fmla="*/ 4011 h 10000"/>
                    <a:gd name="connsiteX26" fmla="*/ 2957 w 10000"/>
                    <a:gd name="connsiteY26" fmla="*/ 5470 h 10000"/>
                    <a:gd name="connsiteX27" fmla="*/ 30 w 10000"/>
                    <a:gd name="connsiteY27" fmla="*/ 3051 h 10000"/>
                    <a:gd name="connsiteX28" fmla="*/ 135 w 10000"/>
                    <a:gd name="connsiteY28" fmla="*/ 3524 h 10000"/>
                    <a:gd name="connsiteX29" fmla="*/ 3959 w 10000"/>
                    <a:gd name="connsiteY29" fmla="*/ 5835 h 10000"/>
                    <a:gd name="connsiteX30" fmla="*/ 3959 w 10000"/>
                    <a:gd name="connsiteY30" fmla="*/ 6199 h 10000"/>
                    <a:gd name="connsiteX31" fmla="*/ 4627 w 10000"/>
                    <a:gd name="connsiteY31" fmla="*/ 6564 h 10000"/>
                    <a:gd name="connsiteX32" fmla="*/ 4293 w 10000"/>
                    <a:gd name="connsiteY32" fmla="*/ 7293 h 10000"/>
                    <a:gd name="connsiteX33" fmla="*/ 3625 w 10000"/>
                    <a:gd name="connsiteY33" fmla="*/ 7658 h 10000"/>
                    <a:gd name="connsiteX34" fmla="*/ 2957 w 10000"/>
                    <a:gd name="connsiteY34" fmla="*/ 7658 h 10000"/>
                    <a:gd name="connsiteX35" fmla="*/ 3140 w 10000"/>
                    <a:gd name="connsiteY35" fmla="*/ 10000 h 10000"/>
                    <a:gd name="connsiteX36" fmla="*/ 10000 w 10000"/>
                    <a:gd name="connsiteY36" fmla="*/ 2512 h 10000"/>
                    <a:gd name="connsiteX37" fmla="*/ 10000 w 10000"/>
                    <a:gd name="connsiteY37" fmla="*/ 2496 h 10000"/>
                    <a:gd name="connsiteX38" fmla="*/ 8849 w 10000"/>
                    <a:gd name="connsiteY38" fmla="*/ 2659 h 10000"/>
                    <a:gd name="connsiteX39" fmla="*/ 7654 w 10000"/>
                    <a:gd name="connsiteY39" fmla="*/ 2496 h 10000"/>
                    <a:gd name="connsiteX0" fmla="*/ 7624 w 9970"/>
                    <a:gd name="connsiteY0" fmla="*/ 2496 h 10000"/>
                    <a:gd name="connsiteX1" fmla="*/ 7624 w 9970"/>
                    <a:gd name="connsiteY1" fmla="*/ 2496 h 10000"/>
                    <a:gd name="connsiteX2" fmla="*/ 7578 w 9970"/>
                    <a:gd name="connsiteY2" fmla="*/ 2480 h 10000"/>
                    <a:gd name="connsiteX3" fmla="*/ 7578 w 9970"/>
                    <a:gd name="connsiteY3" fmla="*/ 2480 h 10000"/>
                    <a:gd name="connsiteX4" fmla="*/ 7190 w 9970"/>
                    <a:gd name="connsiteY4" fmla="*/ 2104 h 10000"/>
                    <a:gd name="connsiteX5" fmla="*/ 7190 w 9970"/>
                    <a:gd name="connsiteY5" fmla="*/ 2104 h 10000"/>
                    <a:gd name="connsiteX6" fmla="*/ 7174 w 9970"/>
                    <a:gd name="connsiteY6" fmla="*/ 2072 h 10000"/>
                    <a:gd name="connsiteX7" fmla="*/ 7174 w 9970"/>
                    <a:gd name="connsiteY7" fmla="*/ 2072 h 10000"/>
                    <a:gd name="connsiteX8" fmla="*/ 7174 w 9970"/>
                    <a:gd name="connsiteY8" fmla="*/ 2039 h 10000"/>
                    <a:gd name="connsiteX9" fmla="*/ 7160 w 9970"/>
                    <a:gd name="connsiteY9" fmla="*/ 2039 h 10000"/>
                    <a:gd name="connsiteX10" fmla="*/ 7160 w 9970"/>
                    <a:gd name="connsiteY10" fmla="*/ 2007 h 10000"/>
                    <a:gd name="connsiteX11" fmla="*/ 7160 w 9970"/>
                    <a:gd name="connsiteY11" fmla="*/ 2007 h 10000"/>
                    <a:gd name="connsiteX12" fmla="*/ 7144 w 9970"/>
                    <a:gd name="connsiteY12" fmla="*/ 1990 h 10000"/>
                    <a:gd name="connsiteX13" fmla="*/ 7144 w 9970"/>
                    <a:gd name="connsiteY13" fmla="*/ 1974 h 10000"/>
                    <a:gd name="connsiteX14" fmla="*/ 7249 w 9970"/>
                    <a:gd name="connsiteY14" fmla="*/ 1485 h 10000"/>
                    <a:gd name="connsiteX15" fmla="*/ 7355 w 9970"/>
                    <a:gd name="connsiteY15" fmla="*/ 1011 h 10000"/>
                    <a:gd name="connsiteX16" fmla="*/ 6428 w 9970"/>
                    <a:gd name="connsiteY16" fmla="*/ 0 h 10000"/>
                    <a:gd name="connsiteX17" fmla="*/ 5486 w 9970"/>
                    <a:gd name="connsiteY17" fmla="*/ 1028 h 10000"/>
                    <a:gd name="connsiteX18" fmla="*/ 5605 w 9970"/>
                    <a:gd name="connsiteY18" fmla="*/ 1501 h 10000"/>
                    <a:gd name="connsiteX19" fmla="*/ 5709 w 9970"/>
                    <a:gd name="connsiteY19" fmla="*/ 1974 h 10000"/>
                    <a:gd name="connsiteX20" fmla="*/ 5247 w 9970"/>
                    <a:gd name="connsiteY20" fmla="*/ 2496 h 10000"/>
                    <a:gd name="connsiteX21" fmla="*/ 5232 w 9970"/>
                    <a:gd name="connsiteY21" fmla="*/ 2496 h 10000"/>
                    <a:gd name="connsiteX22" fmla="*/ 4050 w 9970"/>
                    <a:gd name="connsiteY22" fmla="*/ 2675 h 10000"/>
                    <a:gd name="connsiteX23" fmla="*/ 2855 w 9970"/>
                    <a:gd name="connsiteY23" fmla="*/ 2512 h 10000"/>
                    <a:gd name="connsiteX24" fmla="*/ 2841 w 9970"/>
                    <a:gd name="connsiteY24" fmla="*/ 2512 h 10000"/>
                    <a:gd name="connsiteX25" fmla="*/ 3262 w 9970"/>
                    <a:gd name="connsiteY25" fmla="*/ 4011 h 10000"/>
                    <a:gd name="connsiteX26" fmla="*/ 2927 w 9970"/>
                    <a:gd name="connsiteY26" fmla="*/ 5470 h 10000"/>
                    <a:gd name="connsiteX27" fmla="*/ 0 w 9970"/>
                    <a:gd name="connsiteY27" fmla="*/ 3051 h 10000"/>
                    <a:gd name="connsiteX28" fmla="*/ 3929 w 9970"/>
                    <a:gd name="connsiteY28" fmla="*/ 5835 h 10000"/>
                    <a:gd name="connsiteX29" fmla="*/ 3929 w 9970"/>
                    <a:gd name="connsiteY29" fmla="*/ 6199 h 10000"/>
                    <a:gd name="connsiteX30" fmla="*/ 4597 w 9970"/>
                    <a:gd name="connsiteY30" fmla="*/ 6564 h 10000"/>
                    <a:gd name="connsiteX31" fmla="*/ 4263 w 9970"/>
                    <a:gd name="connsiteY31" fmla="*/ 7293 h 10000"/>
                    <a:gd name="connsiteX32" fmla="*/ 3595 w 9970"/>
                    <a:gd name="connsiteY32" fmla="*/ 7658 h 10000"/>
                    <a:gd name="connsiteX33" fmla="*/ 2927 w 9970"/>
                    <a:gd name="connsiteY33" fmla="*/ 7658 h 10000"/>
                    <a:gd name="connsiteX34" fmla="*/ 3110 w 9970"/>
                    <a:gd name="connsiteY34" fmla="*/ 10000 h 10000"/>
                    <a:gd name="connsiteX35" fmla="*/ 9970 w 9970"/>
                    <a:gd name="connsiteY35" fmla="*/ 2512 h 10000"/>
                    <a:gd name="connsiteX36" fmla="*/ 9970 w 9970"/>
                    <a:gd name="connsiteY36" fmla="*/ 2496 h 10000"/>
                    <a:gd name="connsiteX37" fmla="*/ 8819 w 9970"/>
                    <a:gd name="connsiteY37" fmla="*/ 2659 h 10000"/>
                    <a:gd name="connsiteX38" fmla="*/ 7624 w 9970"/>
                    <a:gd name="connsiteY38" fmla="*/ 2496 h 10000"/>
                    <a:gd name="connsiteX0" fmla="*/ 4797 w 7150"/>
                    <a:gd name="connsiteY0" fmla="*/ 2496 h 10000"/>
                    <a:gd name="connsiteX1" fmla="*/ 4797 w 7150"/>
                    <a:gd name="connsiteY1" fmla="*/ 2496 h 10000"/>
                    <a:gd name="connsiteX2" fmla="*/ 4751 w 7150"/>
                    <a:gd name="connsiteY2" fmla="*/ 2480 h 10000"/>
                    <a:gd name="connsiteX3" fmla="*/ 4751 w 7150"/>
                    <a:gd name="connsiteY3" fmla="*/ 2480 h 10000"/>
                    <a:gd name="connsiteX4" fmla="*/ 4362 w 7150"/>
                    <a:gd name="connsiteY4" fmla="*/ 2104 h 10000"/>
                    <a:gd name="connsiteX5" fmla="*/ 4362 w 7150"/>
                    <a:gd name="connsiteY5" fmla="*/ 2104 h 10000"/>
                    <a:gd name="connsiteX6" fmla="*/ 4346 w 7150"/>
                    <a:gd name="connsiteY6" fmla="*/ 2072 h 10000"/>
                    <a:gd name="connsiteX7" fmla="*/ 4346 w 7150"/>
                    <a:gd name="connsiteY7" fmla="*/ 2072 h 10000"/>
                    <a:gd name="connsiteX8" fmla="*/ 4346 w 7150"/>
                    <a:gd name="connsiteY8" fmla="*/ 2039 h 10000"/>
                    <a:gd name="connsiteX9" fmla="*/ 4332 w 7150"/>
                    <a:gd name="connsiteY9" fmla="*/ 2039 h 10000"/>
                    <a:gd name="connsiteX10" fmla="*/ 4332 w 7150"/>
                    <a:gd name="connsiteY10" fmla="*/ 2007 h 10000"/>
                    <a:gd name="connsiteX11" fmla="*/ 4332 w 7150"/>
                    <a:gd name="connsiteY11" fmla="*/ 2007 h 10000"/>
                    <a:gd name="connsiteX12" fmla="*/ 4315 w 7150"/>
                    <a:gd name="connsiteY12" fmla="*/ 1990 h 10000"/>
                    <a:gd name="connsiteX13" fmla="*/ 4315 w 7150"/>
                    <a:gd name="connsiteY13" fmla="*/ 1974 h 10000"/>
                    <a:gd name="connsiteX14" fmla="*/ 4421 w 7150"/>
                    <a:gd name="connsiteY14" fmla="*/ 1485 h 10000"/>
                    <a:gd name="connsiteX15" fmla="*/ 4527 w 7150"/>
                    <a:gd name="connsiteY15" fmla="*/ 1011 h 10000"/>
                    <a:gd name="connsiteX16" fmla="*/ 3597 w 7150"/>
                    <a:gd name="connsiteY16" fmla="*/ 0 h 10000"/>
                    <a:gd name="connsiteX17" fmla="*/ 2653 w 7150"/>
                    <a:gd name="connsiteY17" fmla="*/ 1028 h 10000"/>
                    <a:gd name="connsiteX18" fmla="*/ 2772 w 7150"/>
                    <a:gd name="connsiteY18" fmla="*/ 1501 h 10000"/>
                    <a:gd name="connsiteX19" fmla="*/ 2876 w 7150"/>
                    <a:gd name="connsiteY19" fmla="*/ 1974 h 10000"/>
                    <a:gd name="connsiteX20" fmla="*/ 2413 w 7150"/>
                    <a:gd name="connsiteY20" fmla="*/ 2496 h 10000"/>
                    <a:gd name="connsiteX21" fmla="*/ 2398 w 7150"/>
                    <a:gd name="connsiteY21" fmla="*/ 2496 h 10000"/>
                    <a:gd name="connsiteX22" fmla="*/ 1212 w 7150"/>
                    <a:gd name="connsiteY22" fmla="*/ 2675 h 10000"/>
                    <a:gd name="connsiteX23" fmla="*/ 14 w 7150"/>
                    <a:gd name="connsiteY23" fmla="*/ 2512 h 10000"/>
                    <a:gd name="connsiteX24" fmla="*/ 0 w 7150"/>
                    <a:gd name="connsiteY24" fmla="*/ 2512 h 10000"/>
                    <a:gd name="connsiteX25" fmla="*/ 422 w 7150"/>
                    <a:gd name="connsiteY25" fmla="*/ 4011 h 10000"/>
                    <a:gd name="connsiteX26" fmla="*/ 86 w 7150"/>
                    <a:gd name="connsiteY26" fmla="*/ 5470 h 10000"/>
                    <a:gd name="connsiteX27" fmla="*/ 1091 w 7150"/>
                    <a:gd name="connsiteY27" fmla="*/ 5835 h 10000"/>
                    <a:gd name="connsiteX28" fmla="*/ 1091 w 7150"/>
                    <a:gd name="connsiteY28" fmla="*/ 6199 h 10000"/>
                    <a:gd name="connsiteX29" fmla="*/ 1761 w 7150"/>
                    <a:gd name="connsiteY29" fmla="*/ 6564 h 10000"/>
                    <a:gd name="connsiteX30" fmla="*/ 1426 w 7150"/>
                    <a:gd name="connsiteY30" fmla="*/ 7293 h 10000"/>
                    <a:gd name="connsiteX31" fmla="*/ 756 w 7150"/>
                    <a:gd name="connsiteY31" fmla="*/ 7658 h 10000"/>
                    <a:gd name="connsiteX32" fmla="*/ 86 w 7150"/>
                    <a:gd name="connsiteY32" fmla="*/ 7658 h 10000"/>
                    <a:gd name="connsiteX33" fmla="*/ 269 w 7150"/>
                    <a:gd name="connsiteY33" fmla="*/ 10000 h 10000"/>
                    <a:gd name="connsiteX34" fmla="*/ 7150 w 7150"/>
                    <a:gd name="connsiteY34" fmla="*/ 2512 h 10000"/>
                    <a:gd name="connsiteX35" fmla="*/ 7150 w 7150"/>
                    <a:gd name="connsiteY35" fmla="*/ 2496 h 10000"/>
                    <a:gd name="connsiteX36" fmla="*/ 5996 w 7150"/>
                    <a:gd name="connsiteY36" fmla="*/ 2659 h 10000"/>
                    <a:gd name="connsiteX37" fmla="*/ 4797 w 7150"/>
                    <a:gd name="connsiteY37" fmla="*/ 2496 h 10000"/>
                    <a:gd name="connsiteX0" fmla="*/ 6709 w 10000"/>
                    <a:gd name="connsiteY0" fmla="*/ 2496 h 10000"/>
                    <a:gd name="connsiteX1" fmla="*/ 6709 w 10000"/>
                    <a:gd name="connsiteY1" fmla="*/ 2496 h 10000"/>
                    <a:gd name="connsiteX2" fmla="*/ 6645 w 10000"/>
                    <a:gd name="connsiteY2" fmla="*/ 2480 h 10000"/>
                    <a:gd name="connsiteX3" fmla="*/ 6645 w 10000"/>
                    <a:gd name="connsiteY3" fmla="*/ 2480 h 10000"/>
                    <a:gd name="connsiteX4" fmla="*/ 6101 w 10000"/>
                    <a:gd name="connsiteY4" fmla="*/ 2104 h 10000"/>
                    <a:gd name="connsiteX5" fmla="*/ 6101 w 10000"/>
                    <a:gd name="connsiteY5" fmla="*/ 2104 h 10000"/>
                    <a:gd name="connsiteX6" fmla="*/ 6078 w 10000"/>
                    <a:gd name="connsiteY6" fmla="*/ 2072 h 10000"/>
                    <a:gd name="connsiteX7" fmla="*/ 6078 w 10000"/>
                    <a:gd name="connsiteY7" fmla="*/ 2072 h 10000"/>
                    <a:gd name="connsiteX8" fmla="*/ 6078 w 10000"/>
                    <a:gd name="connsiteY8" fmla="*/ 2039 h 10000"/>
                    <a:gd name="connsiteX9" fmla="*/ 6059 w 10000"/>
                    <a:gd name="connsiteY9" fmla="*/ 2039 h 10000"/>
                    <a:gd name="connsiteX10" fmla="*/ 6059 w 10000"/>
                    <a:gd name="connsiteY10" fmla="*/ 2007 h 10000"/>
                    <a:gd name="connsiteX11" fmla="*/ 6059 w 10000"/>
                    <a:gd name="connsiteY11" fmla="*/ 2007 h 10000"/>
                    <a:gd name="connsiteX12" fmla="*/ 6035 w 10000"/>
                    <a:gd name="connsiteY12" fmla="*/ 1990 h 10000"/>
                    <a:gd name="connsiteX13" fmla="*/ 6035 w 10000"/>
                    <a:gd name="connsiteY13" fmla="*/ 1974 h 10000"/>
                    <a:gd name="connsiteX14" fmla="*/ 6183 w 10000"/>
                    <a:gd name="connsiteY14" fmla="*/ 1485 h 10000"/>
                    <a:gd name="connsiteX15" fmla="*/ 6331 w 10000"/>
                    <a:gd name="connsiteY15" fmla="*/ 1011 h 10000"/>
                    <a:gd name="connsiteX16" fmla="*/ 5031 w 10000"/>
                    <a:gd name="connsiteY16" fmla="*/ 0 h 10000"/>
                    <a:gd name="connsiteX17" fmla="*/ 3710 w 10000"/>
                    <a:gd name="connsiteY17" fmla="*/ 1028 h 10000"/>
                    <a:gd name="connsiteX18" fmla="*/ 3877 w 10000"/>
                    <a:gd name="connsiteY18" fmla="*/ 1501 h 10000"/>
                    <a:gd name="connsiteX19" fmla="*/ 4022 w 10000"/>
                    <a:gd name="connsiteY19" fmla="*/ 1974 h 10000"/>
                    <a:gd name="connsiteX20" fmla="*/ 3375 w 10000"/>
                    <a:gd name="connsiteY20" fmla="*/ 2496 h 10000"/>
                    <a:gd name="connsiteX21" fmla="*/ 3354 w 10000"/>
                    <a:gd name="connsiteY21" fmla="*/ 2496 h 10000"/>
                    <a:gd name="connsiteX22" fmla="*/ 1695 w 10000"/>
                    <a:gd name="connsiteY22" fmla="*/ 2675 h 10000"/>
                    <a:gd name="connsiteX23" fmla="*/ 20 w 10000"/>
                    <a:gd name="connsiteY23" fmla="*/ 2512 h 10000"/>
                    <a:gd name="connsiteX24" fmla="*/ 0 w 10000"/>
                    <a:gd name="connsiteY24" fmla="*/ 2512 h 10000"/>
                    <a:gd name="connsiteX25" fmla="*/ 590 w 10000"/>
                    <a:gd name="connsiteY25" fmla="*/ 4011 h 10000"/>
                    <a:gd name="connsiteX26" fmla="*/ 120 w 10000"/>
                    <a:gd name="connsiteY26" fmla="*/ 5470 h 10000"/>
                    <a:gd name="connsiteX27" fmla="*/ 1526 w 10000"/>
                    <a:gd name="connsiteY27" fmla="*/ 5835 h 10000"/>
                    <a:gd name="connsiteX28" fmla="*/ 1526 w 10000"/>
                    <a:gd name="connsiteY28" fmla="*/ 6199 h 10000"/>
                    <a:gd name="connsiteX29" fmla="*/ 2463 w 10000"/>
                    <a:gd name="connsiteY29" fmla="*/ 6564 h 10000"/>
                    <a:gd name="connsiteX30" fmla="*/ 1994 w 10000"/>
                    <a:gd name="connsiteY30" fmla="*/ 7293 h 10000"/>
                    <a:gd name="connsiteX31" fmla="*/ 1057 w 10000"/>
                    <a:gd name="connsiteY31" fmla="*/ 7658 h 10000"/>
                    <a:gd name="connsiteX32" fmla="*/ 121 w 10000"/>
                    <a:gd name="connsiteY32" fmla="*/ 8752 h 10000"/>
                    <a:gd name="connsiteX33" fmla="*/ 376 w 10000"/>
                    <a:gd name="connsiteY33" fmla="*/ 10000 h 10000"/>
                    <a:gd name="connsiteX34" fmla="*/ 10000 w 10000"/>
                    <a:gd name="connsiteY34" fmla="*/ 2512 h 10000"/>
                    <a:gd name="connsiteX35" fmla="*/ 10000 w 10000"/>
                    <a:gd name="connsiteY35" fmla="*/ 2496 h 10000"/>
                    <a:gd name="connsiteX36" fmla="*/ 8386 w 10000"/>
                    <a:gd name="connsiteY36" fmla="*/ 2659 h 10000"/>
                    <a:gd name="connsiteX37" fmla="*/ 6709 w 10000"/>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804 w 10214"/>
                    <a:gd name="connsiteY25" fmla="*/ 4011 h 10000"/>
                    <a:gd name="connsiteX26" fmla="*/ 334 w 10214"/>
                    <a:gd name="connsiteY26" fmla="*/ 5470 h 10000"/>
                    <a:gd name="connsiteX27" fmla="*/ 1740 w 10214"/>
                    <a:gd name="connsiteY27" fmla="*/ 5835 h 10000"/>
                    <a:gd name="connsiteX28" fmla="*/ 1740 w 10214"/>
                    <a:gd name="connsiteY28" fmla="*/ 6199 h 10000"/>
                    <a:gd name="connsiteX29" fmla="*/ 2677 w 10214"/>
                    <a:gd name="connsiteY29" fmla="*/ 6564 h 10000"/>
                    <a:gd name="connsiteX30" fmla="*/ 2208 w 10214"/>
                    <a:gd name="connsiteY30" fmla="*/ 7293 h 10000"/>
                    <a:gd name="connsiteX31" fmla="*/ 335 w 10214"/>
                    <a:gd name="connsiteY31" fmla="*/ 7658 h 10000"/>
                    <a:gd name="connsiteX32" fmla="*/ 335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804 w 10214"/>
                    <a:gd name="connsiteY25" fmla="*/ 4011 h 10000"/>
                    <a:gd name="connsiteX26" fmla="*/ 334 w 10214"/>
                    <a:gd name="connsiteY26" fmla="*/ 5470 h 10000"/>
                    <a:gd name="connsiteX27" fmla="*/ 1740 w 10214"/>
                    <a:gd name="connsiteY27" fmla="*/ 5835 h 10000"/>
                    <a:gd name="connsiteX28" fmla="*/ 1740 w 10214"/>
                    <a:gd name="connsiteY28" fmla="*/ 6199 h 10000"/>
                    <a:gd name="connsiteX29" fmla="*/ 2677 w 10214"/>
                    <a:gd name="connsiteY29" fmla="*/ 6564 h 10000"/>
                    <a:gd name="connsiteX30" fmla="*/ 2208 w 10214"/>
                    <a:gd name="connsiteY30" fmla="*/ 7293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4 w 10214"/>
                    <a:gd name="connsiteY26" fmla="*/ 5470 h 10000"/>
                    <a:gd name="connsiteX27" fmla="*/ 1740 w 10214"/>
                    <a:gd name="connsiteY27" fmla="*/ 5835 h 10000"/>
                    <a:gd name="connsiteX28" fmla="*/ 1740 w 10214"/>
                    <a:gd name="connsiteY28" fmla="*/ 6199 h 10000"/>
                    <a:gd name="connsiteX29" fmla="*/ 2677 w 10214"/>
                    <a:gd name="connsiteY29" fmla="*/ 6564 h 10000"/>
                    <a:gd name="connsiteX30" fmla="*/ 2208 w 10214"/>
                    <a:gd name="connsiteY30" fmla="*/ 7293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4 w 10214"/>
                    <a:gd name="connsiteY26" fmla="*/ 5470 h 10000"/>
                    <a:gd name="connsiteX27" fmla="*/ 1272 w 10214"/>
                    <a:gd name="connsiteY27" fmla="*/ 5835 h 10000"/>
                    <a:gd name="connsiteX28" fmla="*/ 1740 w 10214"/>
                    <a:gd name="connsiteY28" fmla="*/ 6199 h 10000"/>
                    <a:gd name="connsiteX29" fmla="*/ 2677 w 10214"/>
                    <a:gd name="connsiteY29" fmla="*/ 6564 h 10000"/>
                    <a:gd name="connsiteX30" fmla="*/ 2208 w 10214"/>
                    <a:gd name="connsiteY30" fmla="*/ 7293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272 w 10214"/>
                    <a:gd name="connsiteY27" fmla="*/ 5835 h 10000"/>
                    <a:gd name="connsiteX28" fmla="*/ 1740 w 10214"/>
                    <a:gd name="connsiteY28" fmla="*/ 6199 h 10000"/>
                    <a:gd name="connsiteX29" fmla="*/ 2677 w 10214"/>
                    <a:gd name="connsiteY29" fmla="*/ 6564 h 10000"/>
                    <a:gd name="connsiteX30" fmla="*/ 2208 w 10214"/>
                    <a:gd name="connsiteY30" fmla="*/ 7293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272 w 10214"/>
                    <a:gd name="connsiteY27" fmla="*/ 5835 h 10000"/>
                    <a:gd name="connsiteX28" fmla="*/ 2209 w 10214"/>
                    <a:gd name="connsiteY28" fmla="*/ 5835 h 10000"/>
                    <a:gd name="connsiteX29" fmla="*/ 2677 w 10214"/>
                    <a:gd name="connsiteY29" fmla="*/ 6564 h 10000"/>
                    <a:gd name="connsiteX30" fmla="*/ 2208 w 10214"/>
                    <a:gd name="connsiteY30" fmla="*/ 7293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740 w 10214"/>
                    <a:gd name="connsiteY27" fmla="*/ 5835 h 10000"/>
                    <a:gd name="connsiteX28" fmla="*/ 2209 w 10214"/>
                    <a:gd name="connsiteY28" fmla="*/ 5835 h 10000"/>
                    <a:gd name="connsiteX29" fmla="*/ 2677 w 10214"/>
                    <a:gd name="connsiteY29" fmla="*/ 6564 h 10000"/>
                    <a:gd name="connsiteX30" fmla="*/ 2208 w 10214"/>
                    <a:gd name="connsiteY30" fmla="*/ 7293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740 w 10214"/>
                    <a:gd name="connsiteY27" fmla="*/ 5835 h 10000"/>
                    <a:gd name="connsiteX28" fmla="*/ 2209 w 10214"/>
                    <a:gd name="connsiteY28" fmla="*/ 5835 h 10000"/>
                    <a:gd name="connsiteX29" fmla="*/ 2677 w 10214"/>
                    <a:gd name="connsiteY29" fmla="*/ 6564 h 10000"/>
                    <a:gd name="connsiteX30" fmla="*/ 1272 w 10214"/>
                    <a:gd name="connsiteY30" fmla="*/ 7658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740 w 10214"/>
                    <a:gd name="connsiteY27" fmla="*/ 5835 h 10000"/>
                    <a:gd name="connsiteX28" fmla="*/ 2209 w 10214"/>
                    <a:gd name="connsiteY28" fmla="*/ 5835 h 10000"/>
                    <a:gd name="connsiteX29" fmla="*/ 2677 w 10214"/>
                    <a:gd name="connsiteY29" fmla="*/ 6564 h 10000"/>
                    <a:gd name="connsiteX30" fmla="*/ 1272 w 10214"/>
                    <a:gd name="connsiteY30" fmla="*/ 7658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740 w 10214"/>
                    <a:gd name="connsiteY27" fmla="*/ 5835 h 10000"/>
                    <a:gd name="connsiteX28" fmla="*/ 2209 w 10214"/>
                    <a:gd name="connsiteY28" fmla="*/ 5835 h 10000"/>
                    <a:gd name="connsiteX29" fmla="*/ 2209 w 10214"/>
                    <a:gd name="connsiteY29" fmla="*/ 6929 h 10000"/>
                    <a:gd name="connsiteX30" fmla="*/ 1272 w 10214"/>
                    <a:gd name="connsiteY30" fmla="*/ 7658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740 w 10214"/>
                    <a:gd name="connsiteY27" fmla="*/ 5835 h 10000"/>
                    <a:gd name="connsiteX28" fmla="*/ 2209 w 10214"/>
                    <a:gd name="connsiteY28" fmla="*/ 6199 h 10000"/>
                    <a:gd name="connsiteX29" fmla="*/ 2209 w 10214"/>
                    <a:gd name="connsiteY29" fmla="*/ 6929 h 10000"/>
                    <a:gd name="connsiteX30" fmla="*/ 1272 w 10214"/>
                    <a:gd name="connsiteY30" fmla="*/ 7658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740 w 10214"/>
                    <a:gd name="connsiteY27" fmla="*/ 5835 h 10000"/>
                    <a:gd name="connsiteX28" fmla="*/ 2209 w 10214"/>
                    <a:gd name="connsiteY28" fmla="*/ 6199 h 10000"/>
                    <a:gd name="connsiteX29" fmla="*/ 2209 w 10214"/>
                    <a:gd name="connsiteY29" fmla="*/ 6929 h 10000"/>
                    <a:gd name="connsiteX30" fmla="*/ 1272 w 10214"/>
                    <a:gd name="connsiteY30" fmla="*/ 7658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740 w 10214"/>
                    <a:gd name="connsiteY27" fmla="*/ 5835 h 10000"/>
                    <a:gd name="connsiteX28" fmla="*/ 2209 w 10214"/>
                    <a:gd name="connsiteY28" fmla="*/ 6199 h 10000"/>
                    <a:gd name="connsiteX29" fmla="*/ 2209 w 10214"/>
                    <a:gd name="connsiteY29" fmla="*/ 6929 h 10000"/>
                    <a:gd name="connsiteX30" fmla="*/ 1272 w 10214"/>
                    <a:gd name="connsiteY30" fmla="*/ 7658 h 10000"/>
                    <a:gd name="connsiteX31" fmla="*/ 335 w 10214"/>
                    <a:gd name="connsiteY31" fmla="*/ 7658 h 10000"/>
                    <a:gd name="connsiteX32" fmla="*/ 803 w 10214"/>
                    <a:gd name="connsiteY32" fmla="*/ 8752 h 10000"/>
                    <a:gd name="connsiteX33" fmla="*/ 590 w 10214"/>
                    <a:gd name="connsiteY33" fmla="*/ 10000 h 10000"/>
                    <a:gd name="connsiteX34" fmla="*/ 10214 w 10214"/>
                    <a:gd name="connsiteY34" fmla="*/ 2512 h 10000"/>
                    <a:gd name="connsiteX35" fmla="*/ 10214 w 10214"/>
                    <a:gd name="connsiteY35" fmla="*/ 2496 h 10000"/>
                    <a:gd name="connsiteX36" fmla="*/ 8600 w 10214"/>
                    <a:gd name="connsiteY36" fmla="*/ 2659 h 10000"/>
                    <a:gd name="connsiteX37" fmla="*/ 6923 w 10214"/>
                    <a:gd name="connsiteY37"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2209 w 10214"/>
                    <a:gd name="connsiteY27" fmla="*/ 6199 h 10000"/>
                    <a:gd name="connsiteX28" fmla="*/ 2209 w 10214"/>
                    <a:gd name="connsiteY28" fmla="*/ 6929 h 10000"/>
                    <a:gd name="connsiteX29" fmla="*/ 1272 w 10214"/>
                    <a:gd name="connsiteY29" fmla="*/ 7658 h 10000"/>
                    <a:gd name="connsiteX30" fmla="*/ 335 w 10214"/>
                    <a:gd name="connsiteY30" fmla="*/ 7658 h 10000"/>
                    <a:gd name="connsiteX31" fmla="*/ 803 w 10214"/>
                    <a:gd name="connsiteY31" fmla="*/ 8752 h 10000"/>
                    <a:gd name="connsiteX32" fmla="*/ 590 w 10214"/>
                    <a:gd name="connsiteY32" fmla="*/ 10000 h 10000"/>
                    <a:gd name="connsiteX33" fmla="*/ 10214 w 10214"/>
                    <a:gd name="connsiteY33" fmla="*/ 2512 h 10000"/>
                    <a:gd name="connsiteX34" fmla="*/ 10214 w 10214"/>
                    <a:gd name="connsiteY34" fmla="*/ 2496 h 10000"/>
                    <a:gd name="connsiteX35" fmla="*/ 8600 w 10214"/>
                    <a:gd name="connsiteY35" fmla="*/ 2659 h 10000"/>
                    <a:gd name="connsiteX36" fmla="*/ 6923 w 10214"/>
                    <a:gd name="connsiteY36"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2209 w 10214"/>
                    <a:gd name="connsiteY27" fmla="*/ 6929 h 10000"/>
                    <a:gd name="connsiteX28" fmla="*/ 1272 w 10214"/>
                    <a:gd name="connsiteY28" fmla="*/ 7658 h 10000"/>
                    <a:gd name="connsiteX29" fmla="*/ 335 w 10214"/>
                    <a:gd name="connsiteY29" fmla="*/ 7658 h 10000"/>
                    <a:gd name="connsiteX30" fmla="*/ 803 w 10214"/>
                    <a:gd name="connsiteY30" fmla="*/ 8752 h 10000"/>
                    <a:gd name="connsiteX31" fmla="*/ 590 w 10214"/>
                    <a:gd name="connsiteY31" fmla="*/ 10000 h 10000"/>
                    <a:gd name="connsiteX32" fmla="*/ 10214 w 10214"/>
                    <a:gd name="connsiteY32" fmla="*/ 2512 h 10000"/>
                    <a:gd name="connsiteX33" fmla="*/ 10214 w 10214"/>
                    <a:gd name="connsiteY33" fmla="*/ 2496 h 10000"/>
                    <a:gd name="connsiteX34" fmla="*/ 8600 w 10214"/>
                    <a:gd name="connsiteY34" fmla="*/ 2659 h 10000"/>
                    <a:gd name="connsiteX35" fmla="*/ 6923 w 10214"/>
                    <a:gd name="connsiteY35"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1272 w 10214"/>
                    <a:gd name="connsiteY27" fmla="*/ 7658 h 10000"/>
                    <a:gd name="connsiteX28" fmla="*/ 335 w 10214"/>
                    <a:gd name="connsiteY28" fmla="*/ 7658 h 10000"/>
                    <a:gd name="connsiteX29" fmla="*/ 803 w 10214"/>
                    <a:gd name="connsiteY29" fmla="*/ 8752 h 10000"/>
                    <a:gd name="connsiteX30" fmla="*/ 590 w 10214"/>
                    <a:gd name="connsiteY30" fmla="*/ 10000 h 10000"/>
                    <a:gd name="connsiteX31" fmla="*/ 10214 w 10214"/>
                    <a:gd name="connsiteY31" fmla="*/ 2512 h 10000"/>
                    <a:gd name="connsiteX32" fmla="*/ 10214 w 10214"/>
                    <a:gd name="connsiteY32" fmla="*/ 2496 h 10000"/>
                    <a:gd name="connsiteX33" fmla="*/ 8600 w 10214"/>
                    <a:gd name="connsiteY33" fmla="*/ 2659 h 10000"/>
                    <a:gd name="connsiteX34" fmla="*/ 6923 w 10214"/>
                    <a:gd name="connsiteY34" fmla="*/ 2496 h 10000"/>
                    <a:gd name="connsiteX0" fmla="*/ 6923 w 10214"/>
                    <a:gd name="connsiteY0" fmla="*/ 2496 h 10000"/>
                    <a:gd name="connsiteX1" fmla="*/ 6923 w 10214"/>
                    <a:gd name="connsiteY1" fmla="*/ 2496 h 10000"/>
                    <a:gd name="connsiteX2" fmla="*/ 6859 w 10214"/>
                    <a:gd name="connsiteY2" fmla="*/ 2480 h 10000"/>
                    <a:gd name="connsiteX3" fmla="*/ 6859 w 10214"/>
                    <a:gd name="connsiteY3" fmla="*/ 2480 h 10000"/>
                    <a:gd name="connsiteX4" fmla="*/ 6315 w 10214"/>
                    <a:gd name="connsiteY4" fmla="*/ 2104 h 10000"/>
                    <a:gd name="connsiteX5" fmla="*/ 6315 w 10214"/>
                    <a:gd name="connsiteY5" fmla="*/ 2104 h 10000"/>
                    <a:gd name="connsiteX6" fmla="*/ 6292 w 10214"/>
                    <a:gd name="connsiteY6" fmla="*/ 2072 h 10000"/>
                    <a:gd name="connsiteX7" fmla="*/ 6292 w 10214"/>
                    <a:gd name="connsiteY7" fmla="*/ 2072 h 10000"/>
                    <a:gd name="connsiteX8" fmla="*/ 6292 w 10214"/>
                    <a:gd name="connsiteY8" fmla="*/ 2039 h 10000"/>
                    <a:gd name="connsiteX9" fmla="*/ 6273 w 10214"/>
                    <a:gd name="connsiteY9" fmla="*/ 2039 h 10000"/>
                    <a:gd name="connsiteX10" fmla="*/ 6273 w 10214"/>
                    <a:gd name="connsiteY10" fmla="*/ 2007 h 10000"/>
                    <a:gd name="connsiteX11" fmla="*/ 6273 w 10214"/>
                    <a:gd name="connsiteY11" fmla="*/ 2007 h 10000"/>
                    <a:gd name="connsiteX12" fmla="*/ 6249 w 10214"/>
                    <a:gd name="connsiteY12" fmla="*/ 1990 h 10000"/>
                    <a:gd name="connsiteX13" fmla="*/ 6249 w 10214"/>
                    <a:gd name="connsiteY13" fmla="*/ 1974 h 10000"/>
                    <a:gd name="connsiteX14" fmla="*/ 6397 w 10214"/>
                    <a:gd name="connsiteY14" fmla="*/ 1485 h 10000"/>
                    <a:gd name="connsiteX15" fmla="*/ 6545 w 10214"/>
                    <a:gd name="connsiteY15" fmla="*/ 1011 h 10000"/>
                    <a:gd name="connsiteX16" fmla="*/ 5245 w 10214"/>
                    <a:gd name="connsiteY16" fmla="*/ 0 h 10000"/>
                    <a:gd name="connsiteX17" fmla="*/ 3924 w 10214"/>
                    <a:gd name="connsiteY17" fmla="*/ 1028 h 10000"/>
                    <a:gd name="connsiteX18" fmla="*/ 4091 w 10214"/>
                    <a:gd name="connsiteY18" fmla="*/ 1501 h 10000"/>
                    <a:gd name="connsiteX19" fmla="*/ 4236 w 10214"/>
                    <a:gd name="connsiteY19" fmla="*/ 1974 h 10000"/>
                    <a:gd name="connsiteX20" fmla="*/ 3589 w 10214"/>
                    <a:gd name="connsiteY20" fmla="*/ 2496 h 10000"/>
                    <a:gd name="connsiteX21" fmla="*/ 3568 w 10214"/>
                    <a:gd name="connsiteY21" fmla="*/ 2496 h 10000"/>
                    <a:gd name="connsiteX22" fmla="*/ 1909 w 10214"/>
                    <a:gd name="connsiteY22" fmla="*/ 2675 h 10000"/>
                    <a:gd name="connsiteX23" fmla="*/ 234 w 10214"/>
                    <a:gd name="connsiteY23" fmla="*/ 2512 h 10000"/>
                    <a:gd name="connsiteX24" fmla="*/ 214 w 10214"/>
                    <a:gd name="connsiteY24" fmla="*/ 2512 h 10000"/>
                    <a:gd name="connsiteX25" fmla="*/ 335 w 10214"/>
                    <a:gd name="connsiteY25" fmla="*/ 4011 h 10000"/>
                    <a:gd name="connsiteX26" fmla="*/ 335 w 10214"/>
                    <a:gd name="connsiteY26" fmla="*/ 5835 h 10000"/>
                    <a:gd name="connsiteX27" fmla="*/ 335 w 10214"/>
                    <a:gd name="connsiteY27" fmla="*/ 7658 h 10000"/>
                    <a:gd name="connsiteX28" fmla="*/ 803 w 10214"/>
                    <a:gd name="connsiteY28" fmla="*/ 8752 h 10000"/>
                    <a:gd name="connsiteX29" fmla="*/ 590 w 10214"/>
                    <a:gd name="connsiteY29" fmla="*/ 10000 h 10000"/>
                    <a:gd name="connsiteX30" fmla="*/ 10214 w 10214"/>
                    <a:gd name="connsiteY30" fmla="*/ 2512 h 10000"/>
                    <a:gd name="connsiteX31" fmla="*/ 10214 w 10214"/>
                    <a:gd name="connsiteY31" fmla="*/ 2496 h 10000"/>
                    <a:gd name="connsiteX32" fmla="*/ 8600 w 10214"/>
                    <a:gd name="connsiteY32" fmla="*/ 2659 h 10000"/>
                    <a:gd name="connsiteX33" fmla="*/ 6923 w 10214"/>
                    <a:gd name="connsiteY33" fmla="*/ 2496 h 10000"/>
                    <a:gd name="connsiteX0" fmla="*/ 7980 w 11271"/>
                    <a:gd name="connsiteY0" fmla="*/ 2496 h 10858"/>
                    <a:gd name="connsiteX1" fmla="*/ 7980 w 11271"/>
                    <a:gd name="connsiteY1" fmla="*/ 2496 h 10858"/>
                    <a:gd name="connsiteX2" fmla="*/ 7916 w 11271"/>
                    <a:gd name="connsiteY2" fmla="*/ 2480 h 10858"/>
                    <a:gd name="connsiteX3" fmla="*/ 7916 w 11271"/>
                    <a:gd name="connsiteY3" fmla="*/ 2480 h 10858"/>
                    <a:gd name="connsiteX4" fmla="*/ 7372 w 11271"/>
                    <a:gd name="connsiteY4" fmla="*/ 2104 h 10858"/>
                    <a:gd name="connsiteX5" fmla="*/ 7372 w 11271"/>
                    <a:gd name="connsiteY5" fmla="*/ 2104 h 10858"/>
                    <a:gd name="connsiteX6" fmla="*/ 7349 w 11271"/>
                    <a:gd name="connsiteY6" fmla="*/ 2072 h 10858"/>
                    <a:gd name="connsiteX7" fmla="*/ 7349 w 11271"/>
                    <a:gd name="connsiteY7" fmla="*/ 2072 h 10858"/>
                    <a:gd name="connsiteX8" fmla="*/ 7349 w 11271"/>
                    <a:gd name="connsiteY8" fmla="*/ 2039 h 10858"/>
                    <a:gd name="connsiteX9" fmla="*/ 7330 w 11271"/>
                    <a:gd name="connsiteY9" fmla="*/ 2039 h 10858"/>
                    <a:gd name="connsiteX10" fmla="*/ 7330 w 11271"/>
                    <a:gd name="connsiteY10" fmla="*/ 2007 h 10858"/>
                    <a:gd name="connsiteX11" fmla="*/ 7330 w 11271"/>
                    <a:gd name="connsiteY11" fmla="*/ 2007 h 10858"/>
                    <a:gd name="connsiteX12" fmla="*/ 7306 w 11271"/>
                    <a:gd name="connsiteY12" fmla="*/ 1990 h 10858"/>
                    <a:gd name="connsiteX13" fmla="*/ 7306 w 11271"/>
                    <a:gd name="connsiteY13" fmla="*/ 1974 h 10858"/>
                    <a:gd name="connsiteX14" fmla="*/ 7454 w 11271"/>
                    <a:gd name="connsiteY14" fmla="*/ 1485 h 10858"/>
                    <a:gd name="connsiteX15" fmla="*/ 7602 w 11271"/>
                    <a:gd name="connsiteY15" fmla="*/ 1011 h 10858"/>
                    <a:gd name="connsiteX16" fmla="*/ 6302 w 11271"/>
                    <a:gd name="connsiteY16" fmla="*/ 0 h 10858"/>
                    <a:gd name="connsiteX17" fmla="*/ 4981 w 11271"/>
                    <a:gd name="connsiteY17" fmla="*/ 1028 h 10858"/>
                    <a:gd name="connsiteX18" fmla="*/ 5148 w 11271"/>
                    <a:gd name="connsiteY18" fmla="*/ 1501 h 10858"/>
                    <a:gd name="connsiteX19" fmla="*/ 5293 w 11271"/>
                    <a:gd name="connsiteY19" fmla="*/ 1974 h 10858"/>
                    <a:gd name="connsiteX20" fmla="*/ 4646 w 11271"/>
                    <a:gd name="connsiteY20" fmla="*/ 2496 h 10858"/>
                    <a:gd name="connsiteX21" fmla="*/ 4625 w 11271"/>
                    <a:gd name="connsiteY21" fmla="*/ 2496 h 10858"/>
                    <a:gd name="connsiteX22" fmla="*/ 2966 w 11271"/>
                    <a:gd name="connsiteY22" fmla="*/ 2675 h 10858"/>
                    <a:gd name="connsiteX23" fmla="*/ 1291 w 11271"/>
                    <a:gd name="connsiteY23" fmla="*/ 2512 h 10858"/>
                    <a:gd name="connsiteX24" fmla="*/ 1271 w 11271"/>
                    <a:gd name="connsiteY24" fmla="*/ 2512 h 10858"/>
                    <a:gd name="connsiteX25" fmla="*/ 1392 w 11271"/>
                    <a:gd name="connsiteY25" fmla="*/ 4011 h 10858"/>
                    <a:gd name="connsiteX26" fmla="*/ 1392 w 11271"/>
                    <a:gd name="connsiteY26" fmla="*/ 5835 h 10858"/>
                    <a:gd name="connsiteX27" fmla="*/ 1392 w 11271"/>
                    <a:gd name="connsiteY27" fmla="*/ 7658 h 10858"/>
                    <a:gd name="connsiteX28" fmla="*/ 1647 w 11271"/>
                    <a:gd name="connsiteY28" fmla="*/ 10000 h 10858"/>
                    <a:gd name="connsiteX29" fmla="*/ 11271 w 11271"/>
                    <a:gd name="connsiteY29" fmla="*/ 2512 h 10858"/>
                    <a:gd name="connsiteX30" fmla="*/ 11271 w 11271"/>
                    <a:gd name="connsiteY30" fmla="*/ 2496 h 10858"/>
                    <a:gd name="connsiteX31" fmla="*/ 9657 w 11271"/>
                    <a:gd name="connsiteY31" fmla="*/ 2659 h 10858"/>
                    <a:gd name="connsiteX32" fmla="*/ 7980 w 11271"/>
                    <a:gd name="connsiteY32" fmla="*/ 2496 h 10858"/>
                    <a:gd name="connsiteX0" fmla="*/ 8289 w 11580"/>
                    <a:gd name="connsiteY0" fmla="*/ 2496 h 10088"/>
                    <a:gd name="connsiteX1" fmla="*/ 8289 w 11580"/>
                    <a:gd name="connsiteY1" fmla="*/ 2496 h 10088"/>
                    <a:gd name="connsiteX2" fmla="*/ 8225 w 11580"/>
                    <a:gd name="connsiteY2" fmla="*/ 2480 h 10088"/>
                    <a:gd name="connsiteX3" fmla="*/ 8225 w 11580"/>
                    <a:gd name="connsiteY3" fmla="*/ 2480 h 10088"/>
                    <a:gd name="connsiteX4" fmla="*/ 7681 w 11580"/>
                    <a:gd name="connsiteY4" fmla="*/ 2104 h 10088"/>
                    <a:gd name="connsiteX5" fmla="*/ 7681 w 11580"/>
                    <a:gd name="connsiteY5" fmla="*/ 2104 h 10088"/>
                    <a:gd name="connsiteX6" fmla="*/ 7658 w 11580"/>
                    <a:gd name="connsiteY6" fmla="*/ 2072 h 10088"/>
                    <a:gd name="connsiteX7" fmla="*/ 7658 w 11580"/>
                    <a:gd name="connsiteY7" fmla="*/ 2072 h 10088"/>
                    <a:gd name="connsiteX8" fmla="*/ 7658 w 11580"/>
                    <a:gd name="connsiteY8" fmla="*/ 2039 h 10088"/>
                    <a:gd name="connsiteX9" fmla="*/ 7639 w 11580"/>
                    <a:gd name="connsiteY9" fmla="*/ 2039 h 10088"/>
                    <a:gd name="connsiteX10" fmla="*/ 7639 w 11580"/>
                    <a:gd name="connsiteY10" fmla="*/ 2007 h 10088"/>
                    <a:gd name="connsiteX11" fmla="*/ 7639 w 11580"/>
                    <a:gd name="connsiteY11" fmla="*/ 2007 h 10088"/>
                    <a:gd name="connsiteX12" fmla="*/ 7615 w 11580"/>
                    <a:gd name="connsiteY12" fmla="*/ 1990 h 10088"/>
                    <a:gd name="connsiteX13" fmla="*/ 7615 w 11580"/>
                    <a:gd name="connsiteY13" fmla="*/ 1974 h 10088"/>
                    <a:gd name="connsiteX14" fmla="*/ 7763 w 11580"/>
                    <a:gd name="connsiteY14" fmla="*/ 1485 h 10088"/>
                    <a:gd name="connsiteX15" fmla="*/ 7911 w 11580"/>
                    <a:gd name="connsiteY15" fmla="*/ 1011 h 10088"/>
                    <a:gd name="connsiteX16" fmla="*/ 6611 w 11580"/>
                    <a:gd name="connsiteY16" fmla="*/ 0 h 10088"/>
                    <a:gd name="connsiteX17" fmla="*/ 5290 w 11580"/>
                    <a:gd name="connsiteY17" fmla="*/ 1028 h 10088"/>
                    <a:gd name="connsiteX18" fmla="*/ 5457 w 11580"/>
                    <a:gd name="connsiteY18" fmla="*/ 1501 h 10088"/>
                    <a:gd name="connsiteX19" fmla="*/ 5602 w 11580"/>
                    <a:gd name="connsiteY19" fmla="*/ 1974 h 10088"/>
                    <a:gd name="connsiteX20" fmla="*/ 4955 w 11580"/>
                    <a:gd name="connsiteY20" fmla="*/ 2496 h 10088"/>
                    <a:gd name="connsiteX21" fmla="*/ 4934 w 11580"/>
                    <a:gd name="connsiteY21" fmla="*/ 2496 h 10088"/>
                    <a:gd name="connsiteX22" fmla="*/ 3275 w 11580"/>
                    <a:gd name="connsiteY22" fmla="*/ 2675 h 10088"/>
                    <a:gd name="connsiteX23" fmla="*/ 1600 w 11580"/>
                    <a:gd name="connsiteY23" fmla="*/ 2512 h 10088"/>
                    <a:gd name="connsiteX24" fmla="*/ 1580 w 11580"/>
                    <a:gd name="connsiteY24" fmla="*/ 2512 h 10088"/>
                    <a:gd name="connsiteX25" fmla="*/ 1701 w 11580"/>
                    <a:gd name="connsiteY25" fmla="*/ 4011 h 10088"/>
                    <a:gd name="connsiteX26" fmla="*/ 1701 w 11580"/>
                    <a:gd name="connsiteY26" fmla="*/ 5835 h 10088"/>
                    <a:gd name="connsiteX27" fmla="*/ 1701 w 11580"/>
                    <a:gd name="connsiteY27" fmla="*/ 7658 h 10088"/>
                    <a:gd name="connsiteX28" fmla="*/ 1956 w 11580"/>
                    <a:gd name="connsiteY28" fmla="*/ 10000 h 10088"/>
                    <a:gd name="connsiteX29" fmla="*/ 11580 w 11580"/>
                    <a:gd name="connsiteY29" fmla="*/ 2512 h 10088"/>
                    <a:gd name="connsiteX30" fmla="*/ 11580 w 11580"/>
                    <a:gd name="connsiteY30" fmla="*/ 2496 h 10088"/>
                    <a:gd name="connsiteX31" fmla="*/ 9966 w 11580"/>
                    <a:gd name="connsiteY31" fmla="*/ 2659 h 10088"/>
                    <a:gd name="connsiteX32" fmla="*/ 8289 w 11580"/>
                    <a:gd name="connsiteY32" fmla="*/ 2496 h 10088"/>
                    <a:gd name="connsiteX0" fmla="*/ 6709 w 10000"/>
                    <a:gd name="connsiteY0" fmla="*/ 2496 h 10000"/>
                    <a:gd name="connsiteX1" fmla="*/ 6709 w 10000"/>
                    <a:gd name="connsiteY1" fmla="*/ 2496 h 10000"/>
                    <a:gd name="connsiteX2" fmla="*/ 6645 w 10000"/>
                    <a:gd name="connsiteY2" fmla="*/ 2480 h 10000"/>
                    <a:gd name="connsiteX3" fmla="*/ 6645 w 10000"/>
                    <a:gd name="connsiteY3" fmla="*/ 2480 h 10000"/>
                    <a:gd name="connsiteX4" fmla="*/ 6101 w 10000"/>
                    <a:gd name="connsiteY4" fmla="*/ 2104 h 10000"/>
                    <a:gd name="connsiteX5" fmla="*/ 6101 w 10000"/>
                    <a:gd name="connsiteY5" fmla="*/ 2104 h 10000"/>
                    <a:gd name="connsiteX6" fmla="*/ 6078 w 10000"/>
                    <a:gd name="connsiteY6" fmla="*/ 2072 h 10000"/>
                    <a:gd name="connsiteX7" fmla="*/ 6078 w 10000"/>
                    <a:gd name="connsiteY7" fmla="*/ 2072 h 10000"/>
                    <a:gd name="connsiteX8" fmla="*/ 6078 w 10000"/>
                    <a:gd name="connsiteY8" fmla="*/ 2039 h 10000"/>
                    <a:gd name="connsiteX9" fmla="*/ 6059 w 10000"/>
                    <a:gd name="connsiteY9" fmla="*/ 2039 h 10000"/>
                    <a:gd name="connsiteX10" fmla="*/ 6059 w 10000"/>
                    <a:gd name="connsiteY10" fmla="*/ 2007 h 10000"/>
                    <a:gd name="connsiteX11" fmla="*/ 6059 w 10000"/>
                    <a:gd name="connsiteY11" fmla="*/ 2007 h 10000"/>
                    <a:gd name="connsiteX12" fmla="*/ 6035 w 10000"/>
                    <a:gd name="connsiteY12" fmla="*/ 1990 h 10000"/>
                    <a:gd name="connsiteX13" fmla="*/ 6035 w 10000"/>
                    <a:gd name="connsiteY13" fmla="*/ 1974 h 10000"/>
                    <a:gd name="connsiteX14" fmla="*/ 6183 w 10000"/>
                    <a:gd name="connsiteY14" fmla="*/ 1485 h 10000"/>
                    <a:gd name="connsiteX15" fmla="*/ 6331 w 10000"/>
                    <a:gd name="connsiteY15" fmla="*/ 1011 h 10000"/>
                    <a:gd name="connsiteX16" fmla="*/ 5031 w 10000"/>
                    <a:gd name="connsiteY16" fmla="*/ 0 h 10000"/>
                    <a:gd name="connsiteX17" fmla="*/ 3710 w 10000"/>
                    <a:gd name="connsiteY17" fmla="*/ 1028 h 10000"/>
                    <a:gd name="connsiteX18" fmla="*/ 3877 w 10000"/>
                    <a:gd name="connsiteY18" fmla="*/ 1501 h 10000"/>
                    <a:gd name="connsiteX19" fmla="*/ 4022 w 10000"/>
                    <a:gd name="connsiteY19" fmla="*/ 1974 h 10000"/>
                    <a:gd name="connsiteX20" fmla="*/ 3375 w 10000"/>
                    <a:gd name="connsiteY20" fmla="*/ 2496 h 10000"/>
                    <a:gd name="connsiteX21" fmla="*/ 3354 w 10000"/>
                    <a:gd name="connsiteY21" fmla="*/ 2496 h 10000"/>
                    <a:gd name="connsiteX22" fmla="*/ 1695 w 10000"/>
                    <a:gd name="connsiteY22" fmla="*/ 2675 h 10000"/>
                    <a:gd name="connsiteX23" fmla="*/ 20 w 10000"/>
                    <a:gd name="connsiteY23" fmla="*/ 2512 h 10000"/>
                    <a:gd name="connsiteX24" fmla="*/ 0 w 10000"/>
                    <a:gd name="connsiteY24" fmla="*/ 2512 h 10000"/>
                    <a:gd name="connsiteX25" fmla="*/ 121 w 10000"/>
                    <a:gd name="connsiteY25" fmla="*/ 4011 h 10000"/>
                    <a:gd name="connsiteX26" fmla="*/ 121 w 10000"/>
                    <a:gd name="connsiteY26" fmla="*/ 5835 h 10000"/>
                    <a:gd name="connsiteX27" fmla="*/ 121 w 10000"/>
                    <a:gd name="connsiteY27" fmla="*/ 7658 h 10000"/>
                    <a:gd name="connsiteX28" fmla="*/ 376 w 10000"/>
                    <a:gd name="connsiteY28" fmla="*/ 10000 h 10000"/>
                    <a:gd name="connsiteX29" fmla="*/ 10000 w 10000"/>
                    <a:gd name="connsiteY29" fmla="*/ 2512 h 10000"/>
                    <a:gd name="connsiteX30" fmla="*/ 10000 w 10000"/>
                    <a:gd name="connsiteY30" fmla="*/ 2496 h 10000"/>
                    <a:gd name="connsiteX31" fmla="*/ 8386 w 10000"/>
                    <a:gd name="connsiteY31" fmla="*/ 2659 h 10000"/>
                    <a:gd name="connsiteX32" fmla="*/ 6709 w 10000"/>
                    <a:gd name="connsiteY32" fmla="*/ 2496 h 10000"/>
                    <a:gd name="connsiteX0" fmla="*/ 6709 w 10000"/>
                    <a:gd name="connsiteY0" fmla="*/ 2496 h 10000"/>
                    <a:gd name="connsiteX1" fmla="*/ 6709 w 10000"/>
                    <a:gd name="connsiteY1" fmla="*/ 2496 h 10000"/>
                    <a:gd name="connsiteX2" fmla="*/ 6645 w 10000"/>
                    <a:gd name="connsiteY2" fmla="*/ 2480 h 10000"/>
                    <a:gd name="connsiteX3" fmla="*/ 6645 w 10000"/>
                    <a:gd name="connsiteY3" fmla="*/ 2480 h 10000"/>
                    <a:gd name="connsiteX4" fmla="*/ 6101 w 10000"/>
                    <a:gd name="connsiteY4" fmla="*/ 2104 h 10000"/>
                    <a:gd name="connsiteX5" fmla="*/ 6101 w 10000"/>
                    <a:gd name="connsiteY5" fmla="*/ 2104 h 10000"/>
                    <a:gd name="connsiteX6" fmla="*/ 6078 w 10000"/>
                    <a:gd name="connsiteY6" fmla="*/ 2072 h 10000"/>
                    <a:gd name="connsiteX7" fmla="*/ 6078 w 10000"/>
                    <a:gd name="connsiteY7" fmla="*/ 2072 h 10000"/>
                    <a:gd name="connsiteX8" fmla="*/ 6078 w 10000"/>
                    <a:gd name="connsiteY8" fmla="*/ 2039 h 10000"/>
                    <a:gd name="connsiteX9" fmla="*/ 6059 w 10000"/>
                    <a:gd name="connsiteY9" fmla="*/ 2039 h 10000"/>
                    <a:gd name="connsiteX10" fmla="*/ 6059 w 10000"/>
                    <a:gd name="connsiteY10" fmla="*/ 2007 h 10000"/>
                    <a:gd name="connsiteX11" fmla="*/ 6059 w 10000"/>
                    <a:gd name="connsiteY11" fmla="*/ 2007 h 10000"/>
                    <a:gd name="connsiteX12" fmla="*/ 6035 w 10000"/>
                    <a:gd name="connsiteY12" fmla="*/ 1990 h 10000"/>
                    <a:gd name="connsiteX13" fmla="*/ 6035 w 10000"/>
                    <a:gd name="connsiteY13" fmla="*/ 1974 h 10000"/>
                    <a:gd name="connsiteX14" fmla="*/ 6183 w 10000"/>
                    <a:gd name="connsiteY14" fmla="*/ 1485 h 10000"/>
                    <a:gd name="connsiteX15" fmla="*/ 6331 w 10000"/>
                    <a:gd name="connsiteY15" fmla="*/ 1011 h 10000"/>
                    <a:gd name="connsiteX16" fmla="*/ 5031 w 10000"/>
                    <a:gd name="connsiteY16" fmla="*/ 0 h 10000"/>
                    <a:gd name="connsiteX17" fmla="*/ 3710 w 10000"/>
                    <a:gd name="connsiteY17" fmla="*/ 1028 h 10000"/>
                    <a:gd name="connsiteX18" fmla="*/ 3877 w 10000"/>
                    <a:gd name="connsiteY18" fmla="*/ 1501 h 10000"/>
                    <a:gd name="connsiteX19" fmla="*/ 4022 w 10000"/>
                    <a:gd name="connsiteY19" fmla="*/ 1974 h 10000"/>
                    <a:gd name="connsiteX20" fmla="*/ 3375 w 10000"/>
                    <a:gd name="connsiteY20" fmla="*/ 2496 h 10000"/>
                    <a:gd name="connsiteX21" fmla="*/ 3354 w 10000"/>
                    <a:gd name="connsiteY21" fmla="*/ 2496 h 10000"/>
                    <a:gd name="connsiteX22" fmla="*/ 1695 w 10000"/>
                    <a:gd name="connsiteY22" fmla="*/ 2675 h 10000"/>
                    <a:gd name="connsiteX23" fmla="*/ 20 w 10000"/>
                    <a:gd name="connsiteY23" fmla="*/ 2512 h 10000"/>
                    <a:gd name="connsiteX24" fmla="*/ 0 w 10000"/>
                    <a:gd name="connsiteY24" fmla="*/ 2512 h 10000"/>
                    <a:gd name="connsiteX25" fmla="*/ 121 w 10000"/>
                    <a:gd name="connsiteY25" fmla="*/ 4011 h 10000"/>
                    <a:gd name="connsiteX26" fmla="*/ 121 w 10000"/>
                    <a:gd name="connsiteY26" fmla="*/ 5835 h 10000"/>
                    <a:gd name="connsiteX27" fmla="*/ 121 w 10000"/>
                    <a:gd name="connsiteY27" fmla="*/ 7658 h 10000"/>
                    <a:gd name="connsiteX28" fmla="*/ 376 w 10000"/>
                    <a:gd name="connsiteY28" fmla="*/ 10000 h 10000"/>
                    <a:gd name="connsiteX29" fmla="*/ 10000 w 10000"/>
                    <a:gd name="connsiteY29" fmla="*/ 2512 h 10000"/>
                    <a:gd name="connsiteX30" fmla="*/ 10000 w 10000"/>
                    <a:gd name="connsiteY30" fmla="*/ 2496 h 10000"/>
                    <a:gd name="connsiteX31" fmla="*/ 8386 w 10000"/>
                    <a:gd name="connsiteY31" fmla="*/ 2659 h 10000"/>
                    <a:gd name="connsiteX32" fmla="*/ 6709 w 10000"/>
                    <a:gd name="connsiteY32" fmla="*/ 2496 h 10000"/>
                    <a:gd name="connsiteX0" fmla="*/ 7999 w 11290"/>
                    <a:gd name="connsiteY0" fmla="*/ 2496 h 10846"/>
                    <a:gd name="connsiteX1" fmla="*/ 7999 w 11290"/>
                    <a:gd name="connsiteY1" fmla="*/ 2496 h 10846"/>
                    <a:gd name="connsiteX2" fmla="*/ 7935 w 11290"/>
                    <a:gd name="connsiteY2" fmla="*/ 2480 h 10846"/>
                    <a:gd name="connsiteX3" fmla="*/ 7935 w 11290"/>
                    <a:gd name="connsiteY3" fmla="*/ 2480 h 10846"/>
                    <a:gd name="connsiteX4" fmla="*/ 7391 w 11290"/>
                    <a:gd name="connsiteY4" fmla="*/ 2104 h 10846"/>
                    <a:gd name="connsiteX5" fmla="*/ 7391 w 11290"/>
                    <a:gd name="connsiteY5" fmla="*/ 2104 h 10846"/>
                    <a:gd name="connsiteX6" fmla="*/ 7368 w 11290"/>
                    <a:gd name="connsiteY6" fmla="*/ 2072 h 10846"/>
                    <a:gd name="connsiteX7" fmla="*/ 7368 w 11290"/>
                    <a:gd name="connsiteY7" fmla="*/ 2072 h 10846"/>
                    <a:gd name="connsiteX8" fmla="*/ 7368 w 11290"/>
                    <a:gd name="connsiteY8" fmla="*/ 2039 h 10846"/>
                    <a:gd name="connsiteX9" fmla="*/ 7349 w 11290"/>
                    <a:gd name="connsiteY9" fmla="*/ 2039 h 10846"/>
                    <a:gd name="connsiteX10" fmla="*/ 7349 w 11290"/>
                    <a:gd name="connsiteY10" fmla="*/ 2007 h 10846"/>
                    <a:gd name="connsiteX11" fmla="*/ 7349 w 11290"/>
                    <a:gd name="connsiteY11" fmla="*/ 2007 h 10846"/>
                    <a:gd name="connsiteX12" fmla="*/ 7325 w 11290"/>
                    <a:gd name="connsiteY12" fmla="*/ 1990 h 10846"/>
                    <a:gd name="connsiteX13" fmla="*/ 7325 w 11290"/>
                    <a:gd name="connsiteY13" fmla="*/ 1974 h 10846"/>
                    <a:gd name="connsiteX14" fmla="*/ 7473 w 11290"/>
                    <a:gd name="connsiteY14" fmla="*/ 1485 h 10846"/>
                    <a:gd name="connsiteX15" fmla="*/ 7621 w 11290"/>
                    <a:gd name="connsiteY15" fmla="*/ 1011 h 10846"/>
                    <a:gd name="connsiteX16" fmla="*/ 6321 w 11290"/>
                    <a:gd name="connsiteY16" fmla="*/ 0 h 10846"/>
                    <a:gd name="connsiteX17" fmla="*/ 5000 w 11290"/>
                    <a:gd name="connsiteY17" fmla="*/ 1028 h 10846"/>
                    <a:gd name="connsiteX18" fmla="*/ 5167 w 11290"/>
                    <a:gd name="connsiteY18" fmla="*/ 1501 h 10846"/>
                    <a:gd name="connsiteX19" fmla="*/ 5312 w 11290"/>
                    <a:gd name="connsiteY19" fmla="*/ 1974 h 10846"/>
                    <a:gd name="connsiteX20" fmla="*/ 4665 w 11290"/>
                    <a:gd name="connsiteY20" fmla="*/ 2496 h 10846"/>
                    <a:gd name="connsiteX21" fmla="*/ 4644 w 11290"/>
                    <a:gd name="connsiteY21" fmla="*/ 2496 h 10846"/>
                    <a:gd name="connsiteX22" fmla="*/ 2985 w 11290"/>
                    <a:gd name="connsiteY22" fmla="*/ 2675 h 10846"/>
                    <a:gd name="connsiteX23" fmla="*/ 1310 w 11290"/>
                    <a:gd name="connsiteY23" fmla="*/ 2512 h 10846"/>
                    <a:gd name="connsiteX24" fmla="*/ 1290 w 11290"/>
                    <a:gd name="connsiteY24" fmla="*/ 2512 h 10846"/>
                    <a:gd name="connsiteX25" fmla="*/ 1411 w 11290"/>
                    <a:gd name="connsiteY25" fmla="*/ 4011 h 10846"/>
                    <a:gd name="connsiteX26" fmla="*/ 1411 w 11290"/>
                    <a:gd name="connsiteY26" fmla="*/ 5835 h 10846"/>
                    <a:gd name="connsiteX27" fmla="*/ 1411 w 11290"/>
                    <a:gd name="connsiteY27" fmla="*/ 7658 h 10846"/>
                    <a:gd name="connsiteX28" fmla="*/ 1292 w 11290"/>
                    <a:gd name="connsiteY28" fmla="*/ 7588 h 10846"/>
                    <a:gd name="connsiteX29" fmla="*/ 1666 w 11290"/>
                    <a:gd name="connsiteY29" fmla="*/ 10000 h 10846"/>
                    <a:gd name="connsiteX30" fmla="*/ 11290 w 11290"/>
                    <a:gd name="connsiteY30" fmla="*/ 2512 h 10846"/>
                    <a:gd name="connsiteX31" fmla="*/ 11290 w 11290"/>
                    <a:gd name="connsiteY31" fmla="*/ 2496 h 10846"/>
                    <a:gd name="connsiteX32" fmla="*/ 9676 w 11290"/>
                    <a:gd name="connsiteY32" fmla="*/ 2659 h 10846"/>
                    <a:gd name="connsiteX33" fmla="*/ 7999 w 11290"/>
                    <a:gd name="connsiteY33" fmla="*/ 2496 h 10846"/>
                    <a:gd name="connsiteX0" fmla="*/ 7999 w 11290"/>
                    <a:gd name="connsiteY0" fmla="*/ 2496 h 10846"/>
                    <a:gd name="connsiteX1" fmla="*/ 7999 w 11290"/>
                    <a:gd name="connsiteY1" fmla="*/ 2496 h 10846"/>
                    <a:gd name="connsiteX2" fmla="*/ 7935 w 11290"/>
                    <a:gd name="connsiteY2" fmla="*/ 2480 h 10846"/>
                    <a:gd name="connsiteX3" fmla="*/ 7935 w 11290"/>
                    <a:gd name="connsiteY3" fmla="*/ 2480 h 10846"/>
                    <a:gd name="connsiteX4" fmla="*/ 7391 w 11290"/>
                    <a:gd name="connsiteY4" fmla="*/ 2104 h 10846"/>
                    <a:gd name="connsiteX5" fmla="*/ 7391 w 11290"/>
                    <a:gd name="connsiteY5" fmla="*/ 2104 h 10846"/>
                    <a:gd name="connsiteX6" fmla="*/ 7368 w 11290"/>
                    <a:gd name="connsiteY6" fmla="*/ 2072 h 10846"/>
                    <a:gd name="connsiteX7" fmla="*/ 7368 w 11290"/>
                    <a:gd name="connsiteY7" fmla="*/ 2072 h 10846"/>
                    <a:gd name="connsiteX8" fmla="*/ 7368 w 11290"/>
                    <a:gd name="connsiteY8" fmla="*/ 2039 h 10846"/>
                    <a:gd name="connsiteX9" fmla="*/ 7349 w 11290"/>
                    <a:gd name="connsiteY9" fmla="*/ 2039 h 10846"/>
                    <a:gd name="connsiteX10" fmla="*/ 7349 w 11290"/>
                    <a:gd name="connsiteY10" fmla="*/ 2007 h 10846"/>
                    <a:gd name="connsiteX11" fmla="*/ 7349 w 11290"/>
                    <a:gd name="connsiteY11" fmla="*/ 2007 h 10846"/>
                    <a:gd name="connsiteX12" fmla="*/ 7325 w 11290"/>
                    <a:gd name="connsiteY12" fmla="*/ 1990 h 10846"/>
                    <a:gd name="connsiteX13" fmla="*/ 7325 w 11290"/>
                    <a:gd name="connsiteY13" fmla="*/ 1974 h 10846"/>
                    <a:gd name="connsiteX14" fmla="*/ 7473 w 11290"/>
                    <a:gd name="connsiteY14" fmla="*/ 1485 h 10846"/>
                    <a:gd name="connsiteX15" fmla="*/ 7621 w 11290"/>
                    <a:gd name="connsiteY15" fmla="*/ 1011 h 10846"/>
                    <a:gd name="connsiteX16" fmla="*/ 6321 w 11290"/>
                    <a:gd name="connsiteY16" fmla="*/ 0 h 10846"/>
                    <a:gd name="connsiteX17" fmla="*/ 5000 w 11290"/>
                    <a:gd name="connsiteY17" fmla="*/ 1028 h 10846"/>
                    <a:gd name="connsiteX18" fmla="*/ 5167 w 11290"/>
                    <a:gd name="connsiteY18" fmla="*/ 1501 h 10846"/>
                    <a:gd name="connsiteX19" fmla="*/ 5312 w 11290"/>
                    <a:gd name="connsiteY19" fmla="*/ 1974 h 10846"/>
                    <a:gd name="connsiteX20" fmla="*/ 4665 w 11290"/>
                    <a:gd name="connsiteY20" fmla="*/ 2496 h 10846"/>
                    <a:gd name="connsiteX21" fmla="*/ 4644 w 11290"/>
                    <a:gd name="connsiteY21" fmla="*/ 2496 h 10846"/>
                    <a:gd name="connsiteX22" fmla="*/ 2985 w 11290"/>
                    <a:gd name="connsiteY22" fmla="*/ 2675 h 10846"/>
                    <a:gd name="connsiteX23" fmla="*/ 1310 w 11290"/>
                    <a:gd name="connsiteY23" fmla="*/ 2512 h 10846"/>
                    <a:gd name="connsiteX24" fmla="*/ 1290 w 11290"/>
                    <a:gd name="connsiteY24" fmla="*/ 2512 h 10846"/>
                    <a:gd name="connsiteX25" fmla="*/ 1411 w 11290"/>
                    <a:gd name="connsiteY25" fmla="*/ 4011 h 10846"/>
                    <a:gd name="connsiteX26" fmla="*/ 1411 w 11290"/>
                    <a:gd name="connsiteY26" fmla="*/ 5835 h 10846"/>
                    <a:gd name="connsiteX27" fmla="*/ 1411 w 11290"/>
                    <a:gd name="connsiteY27" fmla="*/ 7658 h 10846"/>
                    <a:gd name="connsiteX28" fmla="*/ 1879 w 11290"/>
                    <a:gd name="connsiteY28" fmla="*/ 8023 h 10846"/>
                    <a:gd name="connsiteX29" fmla="*/ 1666 w 11290"/>
                    <a:gd name="connsiteY29" fmla="*/ 10000 h 10846"/>
                    <a:gd name="connsiteX30" fmla="*/ 11290 w 11290"/>
                    <a:gd name="connsiteY30" fmla="*/ 2512 h 10846"/>
                    <a:gd name="connsiteX31" fmla="*/ 11290 w 11290"/>
                    <a:gd name="connsiteY31" fmla="*/ 2496 h 10846"/>
                    <a:gd name="connsiteX32" fmla="*/ 9676 w 11290"/>
                    <a:gd name="connsiteY32" fmla="*/ 2659 h 10846"/>
                    <a:gd name="connsiteX33" fmla="*/ 7999 w 11290"/>
                    <a:gd name="connsiteY33" fmla="*/ 2496 h 10846"/>
                    <a:gd name="connsiteX0" fmla="*/ 7999 w 11290"/>
                    <a:gd name="connsiteY0" fmla="*/ 2496 h 11189"/>
                    <a:gd name="connsiteX1" fmla="*/ 7999 w 11290"/>
                    <a:gd name="connsiteY1" fmla="*/ 2496 h 11189"/>
                    <a:gd name="connsiteX2" fmla="*/ 7935 w 11290"/>
                    <a:gd name="connsiteY2" fmla="*/ 2480 h 11189"/>
                    <a:gd name="connsiteX3" fmla="*/ 7935 w 11290"/>
                    <a:gd name="connsiteY3" fmla="*/ 2480 h 11189"/>
                    <a:gd name="connsiteX4" fmla="*/ 7391 w 11290"/>
                    <a:gd name="connsiteY4" fmla="*/ 2104 h 11189"/>
                    <a:gd name="connsiteX5" fmla="*/ 7391 w 11290"/>
                    <a:gd name="connsiteY5" fmla="*/ 2104 h 11189"/>
                    <a:gd name="connsiteX6" fmla="*/ 7368 w 11290"/>
                    <a:gd name="connsiteY6" fmla="*/ 2072 h 11189"/>
                    <a:gd name="connsiteX7" fmla="*/ 7368 w 11290"/>
                    <a:gd name="connsiteY7" fmla="*/ 2072 h 11189"/>
                    <a:gd name="connsiteX8" fmla="*/ 7368 w 11290"/>
                    <a:gd name="connsiteY8" fmla="*/ 2039 h 11189"/>
                    <a:gd name="connsiteX9" fmla="*/ 7349 w 11290"/>
                    <a:gd name="connsiteY9" fmla="*/ 2039 h 11189"/>
                    <a:gd name="connsiteX10" fmla="*/ 7349 w 11290"/>
                    <a:gd name="connsiteY10" fmla="*/ 2007 h 11189"/>
                    <a:gd name="connsiteX11" fmla="*/ 7349 w 11290"/>
                    <a:gd name="connsiteY11" fmla="*/ 2007 h 11189"/>
                    <a:gd name="connsiteX12" fmla="*/ 7325 w 11290"/>
                    <a:gd name="connsiteY12" fmla="*/ 1990 h 11189"/>
                    <a:gd name="connsiteX13" fmla="*/ 7325 w 11290"/>
                    <a:gd name="connsiteY13" fmla="*/ 1974 h 11189"/>
                    <a:gd name="connsiteX14" fmla="*/ 7473 w 11290"/>
                    <a:gd name="connsiteY14" fmla="*/ 1485 h 11189"/>
                    <a:gd name="connsiteX15" fmla="*/ 7621 w 11290"/>
                    <a:gd name="connsiteY15" fmla="*/ 1011 h 11189"/>
                    <a:gd name="connsiteX16" fmla="*/ 6321 w 11290"/>
                    <a:gd name="connsiteY16" fmla="*/ 0 h 11189"/>
                    <a:gd name="connsiteX17" fmla="*/ 5000 w 11290"/>
                    <a:gd name="connsiteY17" fmla="*/ 1028 h 11189"/>
                    <a:gd name="connsiteX18" fmla="*/ 5167 w 11290"/>
                    <a:gd name="connsiteY18" fmla="*/ 1501 h 11189"/>
                    <a:gd name="connsiteX19" fmla="*/ 5312 w 11290"/>
                    <a:gd name="connsiteY19" fmla="*/ 1974 h 11189"/>
                    <a:gd name="connsiteX20" fmla="*/ 4665 w 11290"/>
                    <a:gd name="connsiteY20" fmla="*/ 2496 h 11189"/>
                    <a:gd name="connsiteX21" fmla="*/ 4644 w 11290"/>
                    <a:gd name="connsiteY21" fmla="*/ 2496 h 11189"/>
                    <a:gd name="connsiteX22" fmla="*/ 2985 w 11290"/>
                    <a:gd name="connsiteY22" fmla="*/ 2675 h 11189"/>
                    <a:gd name="connsiteX23" fmla="*/ 1310 w 11290"/>
                    <a:gd name="connsiteY23" fmla="*/ 2512 h 11189"/>
                    <a:gd name="connsiteX24" fmla="*/ 1290 w 11290"/>
                    <a:gd name="connsiteY24" fmla="*/ 2512 h 11189"/>
                    <a:gd name="connsiteX25" fmla="*/ 1411 w 11290"/>
                    <a:gd name="connsiteY25" fmla="*/ 4011 h 11189"/>
                    <a:gd name="connsiteX26" fmla="*/ 1411 w 11290"/>
                    <a:gd name="connsiteY26" fmla="*/ 5835 h 11189"/>
                    <a:gd name="connsiteX27" fmla="*/ 1411 w 11290"/>
                    <a:gd name="connsiteY27" fmla="*/ 7658 h 11189"/>
                    <a:gd name="connsiteX28" fmla="*/ 1879 w 11290"/>
                    <a:gd name="connsiteY28" fmla="*/ 8023 h 11189"/>
                    <a:gd name="connsiteX29" fmla="*/ 1666 w 11290"/>
                    <a:gd name="connsiteY29" fmla="*/ 10000 h 11189"/>
                    <a:gd name="connsiteX30" fmla="*/ 11290 w 11290"/>
                    <a:gd name="connsiteY30" fmla="*/ 2512 h 11189"/>
                    <a:gd name="connsiteX31" fmla="*/ 11290 w 11290"/>
                    <a:gd name="connsiteY31" fmla="*/ 2496 h 11189"/>
                    <a:gd name="connsiteX32" fmla="*/ 9676 w 11290"/>
                    <a:gd name="connsiteY32" fmla="*/ 2659 h 11189"/>
                    <a:gd name="connsiteX33" fmla="*/ 7999 w 11290"/>
                    <a:gd name="connsiteY33" fmla="*/ 2496 h 11189"/>
                    <a:gd name="connsiteX0" fmla="*/ 7999 w 11290"/>
                    <a:gd name="connsiteY0" fmla="*/ 2496 h 10846"/>
                    <a:gd name="connsiteX1" fmla="*/ 7999 w 11290"/>
                    <a:gd name="connsiteY1" fmla="*/ 2496 h 10846"/>
                    <a:gd name="connsiteX2" fmla="*/ 7935 w 11290"/>
                    <a:gd name="connsiteY2" fmla="*/ 2480 h 10846"/>
                    <a:gd name="connsiteX3" fmla="*/ 7935 w 11290"/>
                    <a:gd name="connsiteY3" fmla="*/ 2480 h 10846"/>
                    <a:gd name="connsiteX4" fmla="*/ 7391 w 11290"/>
                    <a:gd name="connsiteY4" fmla="*/ 2104 h 10846"/>
                    <a:gd name="connsiteX5" fmla="*/ 7391 w 11290"/>
                    <a:gd name="connsiteY5" fmla="*/ 2104 h 10846"/>
                    <a:gd name="connsiteX6" fmla="*/ 7368 w 11290"/>
                    <a:gd name="connsiteY6" fmla="*/ 2072 h 10846"/>
                    <a:gd name="connsiteX7" fmla="*/ 7368 w 11290"/>
                    <a:gd name="connsiteY7" fmla="*/ 2072 h 10846"/>
                    <a:gd name="connsiteX8" fmla="*/ 7368 w 11290"/>
                    <a:gd name="connsiteY8" fmla="*/ 2039 h 10846"/>
                    <a:gd name="connsiteX9" fmla="*/ 7349 w 11290"/>
                    <a:gd name="connsiteY9" fmla="*/ 2039 h 10846"/>
                    <a:gd name="connsiteX10" fmla="*/ 7349 w 11290"/>
                    <a:gd name="connsiteY10" fmla="*/ 2007 h 10846"/>
                    <a:gd name="connsiteX11" fmla="*/ 7349 w 11290"/>
                    <a:gd name="connsiteY11" fmla="*/ 2007 h 10846"/>
                    <a:gd name="connsiteX12" fmla="*/ 7325 w 11290"/>
                    <a:gd name="connsiteY12" fmla="*/ 1990 h 10846"/>
                    <a:gd name="connsiteX13" fmla="*/ 7325 w 11290"/>
                    <a:gd name="connsiteY13" fmla="*/ 1974 h 10846"/>
                    <a:gd name="connsiteX14" fmla="*/ 7473 w 11290"/>
                    <a:gd name="connsiteY14" fmla="*/ 1485 h 10846"/>
                    <a:gd name="connsiteX15" fmla="*/ 7621 w 11290"/>
                    <a:gd name="connsiteY15" fmla="*/ 1011 h 10846"/>
                    <a:gd name="connsiteX16" fmla="*/ 6321 w 11290"/>
                    <a:gd name="connsiteY16" fmla="*/ 0 h 10846"/>
                    <a:gd name="connsiteX17" fmla="*/ 5000 w 11290"/>
                    <a:gd name="connsiteY17" fmla="*/ 1028 h 10846"/>
                    <a:gd name="connsiteX18" fmla="*/ 5167 w 11290"/>
                    <a:gd name="connsiteY18" fmla="*/ 1501 h 10846"/>
                    <a:gd name="connsiteX19" fmla="*/ 5312 w 11290"/>
                    <a:gd name="connsiteY19" fmla="*/ 1974 h 10846"/>
                    <a:gd name="connsiteX20" fmla="*/ 4665 w 11290"/>
                    <a:gd name="connsiteY20" fmla="*/ 2496 h 10846"/>
                    <a:gd name="connsiteX21" fmla="*/ 4644 w 11290"/>
                    <a:gd name="connsiteY21" fmla="*/ 2496 h 10846"/>
                    <a:gd name="connsiteX22" fmla="*/ 2985 w 11290"/>
                    <a:gd name="connsiteY22" fmla="*/ 2675 h 10846"/>
                    <a:gd name="connsiteX23" fmla="*/ 1310 w 11290"/>
                    <a:gd name="connsiteY23" fmla="*/ 2512 h 10846"/>
                    <a:gd name="connsiteX24" fmla="*/ 1290 w 11290"/>
                    <a:gd name="connsiteY24" fmla="*/ 2512 h 10846"/>
                    <a:gd name="connsiteX25" fmla="*/ 1411 w 11290"/>
                    <a:gd name="connsiteY25" fmla="*/ 4011 h 10846"/>
                    <a:gd name="connsiteX26" fmla="*/ 1411 w 11290"/>
                    <a:gd name="connsiteY26" fmla="*/ 5835 h 10846"/>
                    <a:gd name="connsiteX27" fmla="*/ 1411 w 11290"/>
                    <a:gd name="connsiteY27" fmla="*/ 7658 h 10846"/>
                    <a:gd name="connsiteX28" fmla="*/ 1879 w 11290"/>
                    <a:gd name="connsiteY28" fmla="*/ 8023 h 10846"/>
                    <a:gd name="connsiteX29" fmla="*/ 1666 w 11290"/>
                    <a:gd name="connsiteY29" fmla="*/ 10000 h 10846"/>
                    <a:gd name="connsiteX30" fmla="*/ 11290 w 11290"/>
                    <a:gd name="connsiteY30" fmla="*/ 2512 h 10846"/>
                    <a:gd name="connsiteX31" fmla="*/ 11290 w 11290"/>
                    <a:gd name="connsiteY31" fmla="*/ 2496 h 10846"/>
                    <a:gd name="connsiteX32" fmla="*/ 9676 w 11290"/>
                    <a:gd name="connsiteY32" fmla="*/ 2659 h 10846"/>
                    <a:gd name="connsiteX33" fmla="*/ 7999 w 11290"/>
                    <a:gd name="connsiteY33" fmla="*/ 2496 h 10846"/>
                    <a:gd name="connsiteX0" fmla="*/ 7317 w 10608"/>
                    <a:gd name="connsiteY0" fmla="*/ 2496 h 10692"/>
                    <a:gd name="connsiteX1" fmla="*/ 7317 w 10608"/>
                    <a:gd name="connsiteY1" fmla="*/ 2496 h 10692"/>
                    <a:gd name="connsiteX2" fmla="*/ 7253 w 10608"/>
                    <a:gd name="connsiteY2" fmla="*/ 2480 h 10692"/>
                    <a:gd name="connsiteX3" fmla="*/ 7253 w 10608"/>
                    <a:gd name="connsiteY3" fmla="*/ 2480 h 10692"/>
                    <a:gd name="connsiteX4" fmla="*/ 6709 w 10608"/>
                    <a:gd name="connsiteY4" fmla="*/ 2104 h 10692"/>
                    <a:gd name="connsiteX5" fmla="*/ 6709 w 10608"/>
                    <a:gd name="connsiteY5" fmla="*/ 2104 h 10692"/>
                    <a:gd name="connsiteX6" fmla="*/ 6686 w 10608"/>
                    <a:gd name="connsiteY6" fmla="*/ 2072 h 10692"/>
                    <a:gd name="connsiteX7" fmla="*/ 6686 w 10608"/>
                    <a:gd name="connsiteY7" fmla="*/ 2072 h 10692"/>
                    <a:gd name="connsiteX8" fmla="*/ 6686 w 10608"/>
                    <a:gd name="connsiteY8" fmla="*/ 2039 h 10692"/>
                    <a:gd name="connsiteX9" fmla="*/ 6667 w 10608"/>
                    <a:gd name="connsiteY9" fmla="*/ 2039 h 10692"/>
                    <a:gd name="connsiteX10" fmla="*/ 6667 w 10608"/>
                    <a:gd name="connsiteY10" fmla="*/ 2007 h 10692"/>
                    <a:gd name="connsiteX11" fmla="*/ 6667 w 10608"/>
                    <a:gd name="connsiteY11" fmla="*/ 2007 h 10692"/>
                    <a:gd name="connsiteX12" fmla="*/ 6643 w 10608"/>
                    <a:gd name="connsiteY12" fmla="*/ 1990 h 10692"/>
                    <a:gd name="connsiteX13" fmla="*/ 6643 w 10608"/>
                    <a:gd name="connsiteY13" fmla="*/ 1974 h 10692"/>
                    <a:gd name="connsiteX14" fmla="*/ 6791 w 10608"/>
                    <a:gd name="connsiteY14" fmla="*/ 1485 h 10692"/>
                    <a:gd name="connsiteX15" fmla="*/ 6939 w 10608"/>
                    <a:gd name="connsiteY15" fmla="*/ 1011 h 10692"/>
                    <a:gd name="connsiteX16" fmla="*/ 5639 w 10608"/>
                    <a:gd name="connsiteY16" fmla="*/ 0 h 10692"/>
                    <a:gd name="connsiteX17" fmla="*/ 4318 w 10608"/>
                    <a:gd name="connsiteY17" fmla="*/ 1028 h 10692"/>
                    <a:gd name="connsiteX18" fmla="*/ 4485 w 10608"/>
                    <a:gd name="connsiteY18" fmla="*/ 1501 h 10692"/>
                    <a:gd name="connsiteX19" fmla="*/ 4630 w 10608"/>
                    <a:gd name="connsiteY19" fmla="*/ 1974 h 10692"/>
                    <a:gd name="connsiteX20" fmla="*/ 3983 w 10608"/>
                    <a:gd name="connsiteY20" fmla="*/ 2496 h 10692"/>
                    <a:gd name="connsiteX21" fmla="*/ 3962 w 10608"/>
                    <a:gd name="connsiteY21" fmla="*/ 2496 h 10692"/>
                    <a:gd name="connsiteX22" fmla="*/ 2303 w 10608"/>
                    <a:gd name="connsiteY22" fmla="*/ 2675 h 10692"/>
                    <a:gd name="connsiteX23" fmla="*/ 628 w 10608"/>
                    <a:gd name="connsiteY23" fmla="*/ 2512 h 10692"/>
                    <a:gd name="connsiteX24" fmla="*/ 608 w 10608"/>
                    <a:gd name="connsiteY24" fmla="*/ 2512 h 10692"/>
                    <a:gd name="connsiteX25" fmla="*/ 729 w 10608"/>
                    <a:gd name="connsiteY25" fmla="*/ 4011 h 10692"/>
                    <a:gd name="connsiteX26" fmla="*/ 729 w 10608"/>
                    <a:gd name="connsiteY26" fmla="*/ 5835 h 10692"/>
                    <a:gd name="connsiteX27" fmla="*/ 729 w 10608"/>
                    <a:gd name="connsiteY27" fmla="*/ 7658 h 10692"/>
                    <a:gd name="connsiteX28" fmla="*/ 1197 w 10608"/>
                    <a:gd name="connsiteY28" fmla="*/ 8023 h 10692"/>
                    <a:gd name="connsiteX29" fmla="*/ 1666 w 10608"/>
                    <a:gd name="connsiteY29" fmla="*/ 9846 h 10692"/>
                    <a:gd name="connsiteX30" fmla="*/ 10608 w 10608"/>
                    <a:gd name="connsiteY30" fmla="*/ 2512 h 10692"/>
                    <a:gd name="connsiteX31" fmla="*/ 10608 w 10608"/>
                    <a:gd name="connsiteY31" fmla="*/ 2496 h 10692"/>
                    <a:gd name="connsiteX32" fmla="*/ 8994 w 10608"/>
                    <a:gd name="connsiteY32" fmla="*/ 2659 h 10692"/>
                    <a:gd name="connsiteX33" fmla="*/ 7317 w 10608"/>
                    <a:gd name="connsiteY33" fmla="*/ 2496 h 10692"/>
                    <a:gd name="connsiteX0" fmla="*/ 7317 w 10608"/>
                    <a:gd name="connsiteY0" fmla="*/ 2496 h 10692"/>
                    <a:gd name="connsiteX1" fmla="*/ 7317 w 10608"/>
                    <a:gd name="connsiteY1" fmla="*/ 2496 h 10692"/>
                    <a:gd name="connsiteX2" fmla="*/ 7253 w 10608"/>
                    <a:gd name="connsiteY2" fmla="*/ 2480 h 10692"/>
                    <a:gd name="connsiteX3" fmla="*/ 7253 w 10608"/>
                    <a:gd name="connsiteY3" fmla="*/ 2480 h 10692"/>
                    <a:gd name="connsiteX4" fmla="*/ 6709 w 10608"/>
                    <a:gd name="connsiteY4" fmla="*/ 2104 h 10692"/>
                    <a:gd name="connsiteX5" fmla="*/ 6709 w 10608"/>
                    <a:gd name="connsiteY5" fmla="*/ 2104 h 10692"/>
                    <a:gd name="connsiteX6" fmla="*/ 6686 w 10608"/>
                    <a:gd name="connsiteY6" fmla="*/ 2072 h 10692"/>
                    <a:gd name="connsiteX7" fmla="*/ 6686 w 10608"/>
                    <a:gd name="connsiteY7" fmla="*/ 2072 h 10692"/>
                    <a:gd name="connsiteX8" fmla="*/ 6686 w 10608"/>
                    <a:gd name="connsiteY8" fmla="*/ 2039 h 10692"/>
                    <a:gd name="connsiteX9" fmla="*/ 6667 w 10608"/>
                    <a:gd name="connsiteY9" fmla="*/ 2039 h 10692"/>
                    <a:gd name="connsiteX10" fmla="*/ 6667 w 10608"/>
                    <a:gd name="connsiteY10" fmla="*/ 2007 h 10692"/>
                    <a:gd name="connsiteX11" fmla="*/ 6667 w 10608"/>
                    <a:gd name="connsiteY11" fmla="*/ 2007 h 10692"/>
                    <a:gd name="connsiteX12" fmla="*/ 6643 w 10608"/>
                    <a:gd name="connsiteY12" fmla="*/ 1990 h 10692"/>
                    <a:gd name="connsiteX13" fmla="*/ 6643 w 10608"/>
                    <a:gd name="connsiteY13" fmla="*/ 1974 h 10692"/>
                    <a:gd name="connsiteX14" fmla="*/ 6791 w 10608"/>
                    <a:gd name="connsiteY14" fmla="*/ 1485 h 10692"/>
                    <a:gd name="connsiteX15" fmla="*/ 6939 w 10608"/>
                    <a:gd name="connsiteY15" fmla="*/ 1011 h 10692"/>
                    <a:gd name="connsiteX16" fmla="*/ 5639 w 10608"/>
                    <a:gd name="connsiteY16" fmla="*/ 0 h 10692"/>
                    <a:gd name="connsiteX17" fmla="*/ 4318 w 10608"/>
                    <a:gd name="connsiteY17" fmla="*/ 1028 h 10692"/>
                    <a:gd name="connsiteX18" fmla="*/ 4485 w 10608"/>
                    <a:gd name="connsiteY18" fmla="*/ 1501 h 10692"/>
                    <a:gd name="connsiteX19" fmla="*/ 4630 w 10608"/>
                    <a:gd name="connsiteY19" fmla="*/ 1974 h 10692"/>
                    <a:gd name="connsiteX20" fmla="*/ 3983 w 10608"/>
                    <a:gd name="connsiteY20" fmla="*/ 2496 h 10692"/>
                    <a:gd name="connsiteX21" fmla="*/ 3962 w 10608"/>
                    <a:gd name="connsiteY21" fmla="*/ 2496 h 10692"/>
                    <a:gd name="connsiteX22" fmla="*/ 2303 w 10608"/>
                    <a:gd name="connsiteY22" fmla="*/ 2675 h 10692"/>
                    <a:gd name="connsiteX23" fmla="*/ 628 w 10608"/>
                    <a:gd name="connsiteY23" fmla="*/ 2512 h 10692"/>
                    <a:gd name="connsiteX24" fmla="*/ 608 w 10608"/>
                    <a:gd name="connsiteY24" fmla="*/ 2512 h 10692"/>
                    <a:gd name="connsiteX25" fmla="*/ 729 w 10608"/>
                    <a:gd name="connsiteY25" fmla="*/ 4011 h 10692"/>
                    <a:gd name="connsiteX26" fmla="*/ 729 w 10608"/>
                    <a:gd name="connsiteY26" fmla="*/ 5835 h 10692"/>
                    <a:gd name="connsiteX27" fmla="*/ 729 w 10608"/>
                    <a:gd name="connsiteY27" fmla="*/ 7658 h 10692"/>
                    <a:gd name="connsiteX28" fmla="*/ 1197 w 10608"/>
                    <a:gd name="connsiteY28" fmla="*/ 8023 h 10692"/>
                    <a:gd name="connsiteX29" fmla="*/ 1666 w 10608"/>
                    <a:gd name="connsiteY29" fmla="*/ 9846 h 10692"/>
                    <a:gd name="connsiteX30" fmla="*/ 10608 w 10608"/>
                    <a:gd name="connsiteY30" fmla="*/ 2512 h 10692"/>
                    <a:gd name="connsiteX31" fmla="*/ 10608 w 10608"/>
                    <a:gd name="connsiteY31" fmla="*/ 2496 h 10692"/>
                    <a:gd name="connsiteX32" fmla="*/ 8994 w 10608"/>
                    <a:gd name="connsiteY32" fmla="*/ 2659 h 10692"/>
                    <a:gd name="connsiteX33" fmla="*/ 7317 w 10608"/>
                    <a:gd name="connsiteY33" fmla="*/ 2496 h 10692"/>
                    <a:gd name="connsiteX0" fmla="*/ 7297 w 10588"/>
                    <a:gd name="connsiteY0" fmla="*/ 2496 h 10704"/>
                    <a:gd name="connsiteX1" fmla="*/ 7297 w 10588"/>
                    <a:gd name="connsiteY1" fmla="*/ 2496 h 10704"/>
                    <a:gd name="connsiteX2" fmla="*/ 7233 w 10588"/>
                    <a:gd name="connsiteY2" fmla="*/ 2480 h 10704"/>
                    <a:gd name="connsiteX3" fmla="*/ 7233 w 10588"/>
                    <a:gd name="connsiteY3" fmla="*/ 2480 h 10704"/>
                    <a:gd name="connsiteX4" fmla="*/ 6689 w 10588"/>
                    <a:gd name="connsiteY4" fmla="*/ 2104 h 10704"/>
                    <a:gd name="connsiteX5" fmla="*/ 6689 w 10588"/>
                    <a:gd name="connsiteY5" fmla="*/ 2104 h 10704"/>
                    <a:gd name="connsiteX6" fmla="*/ 6666 w 10588"/>
                    <a:gd name="connsiteY6" fmla="*/ 2072 h 10704"/>
                    <a:gd name="connsiteX7" fmla="*/ 6666 w 10588"/>
                    <a:gd name="connsiteY7" fmla="*/ 2072 h 10704"/>
                    <a:gd name="connsiteX8" fmla="*/ 6666 w 10588"/>
                    <a:gd name="connsiteY8" fmla="*/ 2039 h 10704"/>
                    <a:gd name="connsiteX9" fmla="*/ 6647 w 10588"/>
                    <a:gd name="connsiteY9" fmla="*/ 2039 h 10704"/>
                    <a:gd name="connsiteX10" fmla="*/ 6647 w 10588"/>
                    <a:gd name="connsiteY10" fmla="*/ 2007 h 10704"/>
                    <a:gd name="connsiteX11" fmla="*/ 6647 w 10588"/>
                    <a:gd name="connsiteY11" fmla="*/ 2007 h 10704"/>
                    <a:gd name="connsiteX12" fmla="*/ 6623 w 10588"/>
                    <a:gd name="connsiteY12" fmla="*/ 1990 h 10704"/>
                    <a:gd name="connsiteX13" fmla="*/ 6623 w 10588"/>
                    <a:gd name="connsiteY13" fmla="*/ 1974 h 10704"/>
                    <a:gd name="connsiteX14" fmla="*/ 6771 w 10588"/>
                    <a:gd name="connsiteY14" fmla="*/ 1485 h 10704"/>
                    <a:gd name="connsiteX15" fmla="*/ 6919 w 10588"/>
                    <a:gd name="connsiteY15" fmla="*/ 1011 h 10704"/>
                    <a:gd name="connsiteX16" fmla="*/ 5619 w 10588"/>
                    <a:gd name="connsiteY16" fmla="*/ 0 h 10704"/>
                    <a:gd name="connsiteX17" fmla="*/ 4298 w 10588"/>
                    <a:gd name="connsiteY17" fmla="*/ 1028 h 10704"/>
                    <a:gd name="connsiteX18" fmla="*/ 4465 w 10588"/>
                    <a:gd name="connsiteY18" fmla="*/ 1501 h 10704"/>
                    <a:gd name="connsiteX19" fmla="*/ 4610 w 10588"/>
                    <a:gd name="connsiteY19" fmla="*/ 1974 h 10704"/>
                    <a:gd name="connsiteX20" fmla="*/ 3963 w 10588"/>
                    <a:gd name="connsiteY20" fmla="*/ 2496 h 10704"/>
                    <a:gd name="connsiteX21" fmla="*/ 3942 w 10588"/>
                    <a:gd name="connsiteY21" fmla="*/ 2496 h 10704"/>
                    <a:gd name="connsiteX22" fmla="*/ 2283 w 10588"/>
                    <a:gd name="connsiteY22" fmla="*/ 2675 h 10704"/>
                    <a:gd name="connsiteX23" fmla="*/ 608 w 10588"/>
                    <a:gd name="connsiteY23" fmla="*/ 2512 h 10704"/>
                    <a:gd name="connsiteX24" fmla="*/ 588 w 10588"/>
                    <a:gd name="connsiteY24" fmla="*/ 2512 h 10704"/>
                    <a:gd name="connsiteX25" fmla="*/ 709 w 10588"/>
                    <a:gd name="connsiteY25" fmla="*/ 4011 h 10704"/>
                    <a:gd name="connsiteX26" fmla="*/ 709 w 10588"/>
                    <a:gd name="connsiteY26" fmla="*/ 5835 h 10704"/>
                    <a:gd name="connsiteX27" fmla="*/ 709 w 10588"/>
                    <a:gd name="connsiteY27" fmla="*/ 7658 h 10704"/>
                    <a:gd name="connsiteX28" fmla="*/ 1646 w 10588"/>
                    <a:gd name="connsiteY28" fmla="*/ 9846 h 10704"/>
                    <a:gd name="connsiteX29" fmla="*/ 10588 w 10588"/>
                    <a:gd name="connsiteY29" fmla="*/ 2512 h 10704"/>
                    <a:gd name="connsiteX30" fmla="*/ 10588 w 10588"/>
                    <a:gd name="connsiteY30" fmla="*/ 2496 h 10704"/>
                    <a:gd name="connsiteX31" fmla="*/ 8974 w 10588"/>
                    <a:gd name="connsiteY31" fmla="*/ 2659 h 10704"/>
                    <a:gd name="connsiteX32" fmla="*/ 7297 w 10588"/>
                    <a:gd name="connsiteY32" fmla="*/ 2496 h 10704"/>
                    <a:gd name="connsiteX0" fmla="*/ 8234 w 11525"/>
                    <a:gd name="connsiteY0" fmla="*/ 2496 h 10704"/>
                    <a:gd name="connsiteX1" fmla="*/ 8234 w 11525"/>
                    <a:gd name="connsiteY1" fmla="*/ 2496 h 10704"/>
                    <a:gd name="connsiteX2" fmla="*/ 8170 w 11525"/>
                    <a:gd name="connsiteY2" fmla="*/ 2480 h 10704"/>
                    <a:gd name="connsiteX3" fmla="*/ 8170 w 11525"/>
                    <a:gd name="connsiteY3" fmla="*/ 2480 h 10704"/>
                    <a:gd name="connsiteX4" fmla="*/ 7626 w 11525"/>
                    <a:gd name="connsiteY4" fmla="*/ 2104 h 10704"/>
                    <a:gd name="connsiteX5" fmla="*/ 7626 w 11525"/>
                    <a:gd name="connsiteY5" fmla="*/ 2104 h 10704"/>
                    <a:gd name="connsiteX6" fmla="*/ 7603 w 11525"/>
                    <a:gd name="connsiteY6" fmla="*/ 2072 h 10704"/>
                    <a:gd name="connsiteX7" fmla="*/ 7603 w 11525"/>
                    <a:gd name="connsiteY7" fmla="*/ 2072 h 10704"/>
                    <a:gd name="connsiteX8" fmla="*/ 7603 w 11525"/>
                    <a:gd name="connsiteY8" fmla="*/ 2039 h 10704"/>
                    <a:gd name="connsiteX9" fmla="*/ 7584 w 11525"/>
                    <a:gd name="connsiteY9" fmla="*/ 2039 h 10704"/>
                    <a:gd name="connsiteX10" fmla="*/ 7584 w 11525"/>
                    <a:gd name="connsiteY10" fmla="*/ 2007 h 10704"/>
                    <a:gd name="connsiteX11" fmla="*/ 7584 w 11525"/>
                    <a:gd name="connsiteY11" fmla="*/ 2007 h 10704"/>
                    <a:gd name="connsiteX12" fmla="*/ 7560 w 11525"/>
                    <a:gd name="connsiteY12" fmla="*/ 1990 h 10704"/>
                    <a:gd name="connsiteX13" fmla="*/ 7560 w 11525"/>
                    <a:gd name="connsiteY13" fmla="*/ 1974 h 10704"/>
                    <a:gd name="connsiteX14" fmla="*/ 7708 w 11525"/>
                    <a:gd name="connsiteY14" fmla="*/ 1485 h 10704"/>
                    <a:gd name="connsiteX15" fmla="*/ 7856 w 11525"/>
                    <a:gd name="connsiteY15" fmla="*/ 1011 h 10704"/>
                    <a:gd name="connsiteX16" fmla="*/ 6556 w 11525"/>
                    <a:gd name="connsiteY16" fmla="*/ 0 h 10704"/>
                    <a:gd name="connsiteX17" fmla="*/ 5235 w 11525"/>
                    <a:gd name="connsiteY17" fmla="*/ 1028 h 10704"/>
                    <a:gd name="connsiteX18" fmla="*/ 5402 w 11525"/>
                    <a:gd name="connsiteY18" fmla="*/ 1501 h 10704"/>
                    <a:gd name="connsiteX19" fmla="*/ 5547 w 11525"/>
                    <a:gd name="connsiteY19" fmla="*/ 1974 h 10704"/>
                    <a:gd name="connsiteX20" fmla="*/ 4900 w 11525"/>
                    <a:gd name="connsiteY20" fmla="*/ 2496 h 10704"/>
                    <a:gd name="connsiteX21" fmla="*/ 4879 w 11525"/>
                    <a:gd name="connsiteY21" fmla="*/ 2496 h 10704"/>
                    <a:gd name="connsiteX22" fmla="*/ 3220 w 11525"/>
                    <a:gd name="connsiteY22" fmla="*/ 2675 h 10704"/>
                    <a:gd name="connsiteX23" fmla="*/ 1545 w 11525"/>
                    <a:gd name="connsiteY23" fmla="*/ 2512 h 10704"/>
                    <a:gd name="connsiteX24" fmla="*/ 1525 w 11525"/>
                    <a:gd name="connsiteY24" fmla="*/ 2512 h 10704"/>
                    <a:gd name="connsiteX25" fmla="*/ 1646 w 11525"/>
                    <a:gd name="connsiteY25" fmla="*/ 4011 h 10704"/>
                    <a:gd name="connsiteX26" fmla="*/ 1646 w 11525"/>
                    <a:gd name="connsiteY26" fmla="*/ 5835 h 10704"/>
                    <a:gd name="connsiteX27" fmla="*/ 1646 w 11525"/>
                    <a:gd name="connsiteY27" fmla="*/ 7658 h 10704"/>
                    <a:gd name="connsiteX28" fmla="*/ 1646 w 11525"/>
                    <a:gd name="connsiteY28" fmla="*/ 9846 h 10704"/>
                    <a:gd name="connsiteX29" fmla="*/ 11525 w 11525"/>
                    <a:gd name="connsiteY29" fmla="*/ 2512 h 10704"/>
                    <a:gd name="connsiteX30" fmla="*/ 11525 w 11525"/>
                    <a:gd name="connsiteY30" fmla="*/ 2496 h 10704"/>
                    <a:gd name="connsiteX31" fmla="*/ 9911 w 11525"/>
                    <a:gd name="connsiteY31" fmla="*/ 2659 h 10704"/>
                    <a:gd name="connsiteX32" fmla="*/ 8234 w 11525"/>
                    <a:gd name="connsiteY32" fmla="*/ 2496 h 10704"/>
                    <a:gd name="connsiteX0" fmla="*/ 8350 w 11641"/>
                    <a:gd name="connsiteY0" fmla="*/ 2496 h 11006"/>
                    <a:gd name="connsiteX1" fmla="*/ 8350 w 11641"/>
                    <a:gd name="connsiteY1" fmla="*/ 2496 h 11006"/>
                    <a:gd name="connsiteX2" fmla="*/ 8286 w 11641"/>
                    <a:gd name="connsiteY2" fmla="*/ 2480 h 11006"/>
                    <a:gd name="connsiteX3" fmla="*/ 8286 w 11641"/>
                    <a:gd name="connsiteY3" fmla="*/ 2480 h 11006"/>
                    <a:gd name="connsiteX4" fmla="*/ 7742 w 11641"/>
                    <a:gd name="connsiteY4" fmla="*/ 2104 h 11006"/>
                    <a:gd name="connsiteX5" fmla="*/ 7742 w 11641"/>
                    <a:gd name="connsiteY5" fmla="*/ 2104 h 11006"/>
                    <a:gd name="connsiteX6" fmla="*/ 7719 w 11641"/>
                    <a:gd name="connsiteY6" fmla="*/ 2072 h 11006"/>
                    <a:gd name="connsiteX7" fmla="*/ 7719 w 11641"/>
                    <a:gd name="connsiteY7" fmla="*/ 2072 h 11006"/>
                    <a:gd name="connsiteX8" fmla="*/ 7719 w 11641"/>
                    <a:gd name="connsiteY8" fmla="*/ 2039 h 11006"/>
                    <a:gd name="connsiteX9" fmla="*/ 7700 w 11641"/>
                    <a:gd name="connsiteY9" fmla="*/ 2039 h 11006"/>
                    <a:gd name="connsiteX10" fmla="*/ 7700 w 11641"/>
                    <a:gd name="connsiteY10" fmla="*/ 2007 h 11006"/>
                    <a:gd name="connsiteX11" fmla="*/ 7700 w 11641"/>
                    <a:gd name="connsiteY11" fmla="*/ 2007 h 11006"/>
                    <a:gd name="connsiteX12" fmla="*/ 7676 w 11641"/>
                    <a:gd name="connsiteY12" fmla="*/ 1990 h 11006"/>
                    <a:gd name="connsiteX13" fmla="*/ 7676 w 11641"/>
                    <a:gd name="connsiteY13" fmla="*/ 1974 h 11006"/>
                    <a:gd name="connsiteX14" fmla="*/ 7824 w 11641"/>
                    <a:gd name="connsiteY14" fmla="*/ 1485 h 11006"/>
                    <a:gd name="connsiteX15" fmla="*/ 7972 w 11641"/>
                    <a:gd name="connsiteY15" fmla="*/ 1011 h 11006"/>
                    <a:gd name="connsiteX16" fmla="*/ 6672 w 11641"/>
                    <a:gd name="connsiteY16" fmla="*/ 0 h 11006"/>
                    <a:gd name="connsiteX17" fmla="*/ 5351 w 11641"/>
                    <a:gd name="connsiteY17" fmla="*/ 1028 h 11006"/>
                    <a:gd name="connsiteX18" fmla="*/ 5518 w 11641"/>
                    <a:gd name="connsiteY18" fmla="*/ 1501 h 11006"/>
                    <a:gd name="connsiteX19" fmla="*/ 5663 w 11641"/>
                    <a:gd name="connsiteY19" fmla="*/ 1974 h 11006"/>
                    <a:gd name="connsiteX20" fmla="*/ 5016 w 11641"/>
                    <a:gd name="connsiteY20" fmla="*/ 2496 h 11006"/>
                    <a:gd name="connsiteX21" fmla="*/ 4995 w 11641"/>
                    <a:gd name="connsiteY21" fmla="*/ 2496 h 11006"/>
                    <a:gd name="connsiteX22" fmla="*/ 3336 w 11641"/>
                    <a:gd name="connsiteY22" fmla="*/ 2675 h 11006"/>
                    <a:gd name="connsiteX23" fmla="*/ 1661 w 11641"/>
                    <a:gd name="connsiteY23" fmla="*/ 2512 h 11006"/>
                    <a:gd name="connsiteX24" fmla="*/ 1641 w 11641"/>
                    <a:gd name="connsiteY24" fmla="*/ 2512 h 11006"/>
                    <a:gd name="connsiteX25" fmla="*/ 1762 w 11641"/>
                    <a:gd name="connsiteY25" fmla="*/ 4011 h 11006"/>
                    <a:gd name="connsiteX26" fmla="*/ 1762 w 11641"/>
                    <a:gd name="connsiteY26" fmla="*/ 5835 h 11006"/>
                    <a:gd name="connsiteX27" fmla="*/ 1762 w 11641"/>
                    <a:gd name="connsiteY27" fmla="*/ 7658 h 11006"/>
                    <a:gd name="connsiteX28" fmla="*/ 1068 w 11641"/>
                    <a:gd name="connsiteY28" fmla="*/ 9475 h 11006"/>
                    <a:gd name="connsiteX29" fmla="*/ 1762 w 11641"/>
                    <a:gd name="connsiteY29" fmla="*/ 9846 h 11006"/>
                    <a:gd name="connsiteX30" fmla="*/ 11641 w 11641"/>
                    <a:gd name="connsiteY30" fmla="*/ 2512 h 11006"/>
                    <a:gd name="connsiteX31" fmla="*/ 11641 w 11641"/>
                    <a:gd name="connsiteY31" fmla="*/ 2496 h 11006"/>
                    <a:gd name="connsiteX32" fmla="*/ 10027 w 11641"/>
                    <a:gd name="connsiteY32" fmla="*/ 2659 h 11006"/>
                    <a:gd name="connsiteX33" fmla="*/ 8350 w 11641"/>
                    <a:gd name="connsiteY33" fmla="*/ 2496 h 11006"/>
                    <a:gd name="connsiteX0" fmla="*/ 8350 w 11641"/>
                    <a:gd name="connsiteY0" fmla="*/ 2496 h 11006"/>
                    <a:gd name="connsiteX1" fmla="*/ 8350 w 11641"/>
                    <a:gd name="connsiteY1" fmla="*/ 2496 h 11006"/>
                    <a:gd name="connsiteX2" fmla="*/ 8286 w 11641"/>
                    <a:gd name="connsiteY2" fmla="*/ 2480 h 11006"/>
                    <a:gd name="connsiteX3" fmla="*/ 8286 w 11641"/>
                    <a:gd name="connsiteY3" fmla="*/ 2480 h 11006"/>
                    <a:gd name="connsiteX4" fmla="*/ 7742 w 11641"/>
                    <a:gd name="connsiteY4" fmla="*/ 2104 h 11006"/>
                    <a:gd name="connsiteX5" fmla="*/ 7742 w 11641"/>
                    <a:gd name="connsiteY5" fmla="*/ 2104 h 11006"/>
                    <a:gd name="connsiteX6" fmla="*/ 7719 w 11641"/>
                    <a:gd name="connsiteY6" fmla="*/ 2072 h 11006"/>
                    <a:gd name="connsiteX7" fmla="*/ 7719 w 11641"/>
                    <a:gd name="connsiteY7" fmla="*/ 2072 h 11006"/>
                    <a:gd name="connsiteX8" fmla="*/ 7719 w 11641"/>
                    <a:gd name="connsiteY8" fmla="*/ 2039 h 11006"/>
                    <a:gd name="connsiteX9" fmla="*/ 7700 w 11641"/>
                    <a:gd name="connsiteY9" fmla="*/ 2039 h 11006"/>
                    <a:gd name="connsiteX10" fmla="*/ 7700 w 11641"/>
                    <a:gd name="connsiteY10" fmla="*/ 2007 h 11006"/>
                    <a:gd name="connsiteX11" fmla="*/ 7700 w 11641"/>
                    <a:gd name="connsiteY11" fmla="*/ 2007 h 11006"/>
                    <a:gd name="connsiteX12" fmla="*/ 7676 w 11641"/>
                    <a:gd name="connsiteY12" fmla="*/ 1990 h 11006"/>
                    <a:gd name="connsiteX13" fmla="*/ 7676 w 11641"/>
                    <a:gd name="connsiteY13" fmla="*/ 1974 h 11006"/>
                    <a:gd name="connsiteX14" fmla="*/ 7824 w 11641"/>
                    <a:gd name="connsiteY14" fmla="*/ 1485 h 11006"/>
                    <a:gd name="connsiteX15" fmla="*/ 7972 w 11641"/>
                    <a:gd name="connsiteY15" fmla="*/ 1011 h 11006"/>
                    <a:gd name="connsiteX16" fmla="*/ 6672 w 11641"/>
                    <a:gd name="connsiteY16" fmla="*/ 0 h 11006"/>
                    <a:gd name="connsiteX17" fmla="*/ 5351 w 11641"/>
                    <a:gd name="connsiteY17" fmla="*/ 1028 h 11006"/>
                    <a:gd name="connsiteX18" fmla="*/ 5518 w 11641"/>
                    <a:gd name="connsiteY18" fmla="*/ 1501 h 11006"/>
                    <a:gd name="connsiteX19" fmla="*/ 5663 w 11641"/>
                    <a:gd name="connsiteY19" fmla="*/ 1974 h 11006"/>
                    <a:gd name="connsiteX20" fmla="*/ 5016 w 11641"/>
                    <a:gd name="connsiteY20" fmla="*/ 2496 h 11006"/>
                    <a:gd name="connsiteX21" fmla="*/ 4995 w 11641"/>
                    <a:gd name="connsiteY21" fmla="*/ 2496 h 11006"/>
                    <a:gd name="connsiteX22" fmla="*/ 3336 w 11641"/>
                    <a:gd name="connsiteY22" fmla="*/ 2675 h 11006"/>
                    <a:gd name="connsiteX23" fmla="*/ 1661 w 11641"/>
                    <a:gd name="connsiteY23" fmla="*/ 2512 h 11006"/>
                    <a:gd name="connsiteX24" fmla="*/ 1641 w 11641"/>
                    <a:gd name="connsiteY24" fmla="*/ 2512 h 11006"/>
                    <a:gd name="connsiteX25" fmla="*/ 1762 w 11641"/>
                    <a:gd name="connsiteY25" fmla="*/ 4011 h 11006"/>
                    <a:gd name="connsiteX26" fmla="*/ 1762 w 11641"/>
                    <a:gd name="connsiteY26" fmla="*/ 5835 h 11006"/>
                    <a:gd name="connsiteX27" fmla="*/ 1762 w 11641"/>
                    <a:gd name="connsiteY27" fmla="*/ 7658 h 11006"/>
                    <a:gd name="connsiteX28" fmla="*/ 4104 w 11641"/>
                    <a:gd name="connsiteY28" fmla="*/ 6564 h 11006"/>
                    <a:gd name="connsiteX29" fmla="*/ 1762 w 11641"/>
                    <a:gd name="connsiteY29" fmla="*/ 9846 h 11006"/>
                    <a:gd name="connsiteX30" fmla="*/ 11641 w 11641"/>
                    <a:gd name="connsiteY30" fmla="*/ 2512 h 11006"/>
                    <a:gd name="connsiteX31" fmla="*/ 11641 w 11641"/>
                    <a:gd name="connsiteY31" fmla="*/ 2496 h 11006"/>
                    <a:gd name="connsiteX32" fmla="*/ 10027 w 11641"/>
                    <a:gd name="connsiteY32" fmla="*/ 2659 h 11006"/>
                    <a:gd name="connsiteX33" fmla="*/ 8350 w 11641"/>
                    <a:gd name="connsiteY33" fmla="*/ 2496 h 11006"/>
                    <a:gd name="connsiteX0" fmla="*/ 8234 w 11525"/>
                    <a:gd name="connsiteY0" fmla="*/ 2496 h 10704"/>
                    <a:gd name="connsiteX1" fmla="*/ 8234 w 11525"/>
                    <a:gd name="connsiteY1" fmla="*/ 2496 h 10704"/>
                    <a:gd name="connsiteX2" fmla="*/ 8170 w 11525"/>
                    <a:gd name="connsiteY2" fmla="*/ 2480 h 10704"/>
                    <a:gd name="connsiteX3" fmla="*/ 8170 w 11525"/>
                    <a:gd name="connsiteY3" fmla="*/ 2480 h 10704"/>
                    <a:gd name="connsiteX4" fmla="*/ 7626 w 11525"/>
                    <a:gd name="connsiteY4" fmla="*/ 2104 h 10704"/>
                    <a:gd name="connsiteX5" fmla="*/ 7626 w 11525"/>
                    <a:gd name="connsiteY5" fmla="*/ 2104 h 10704"/>
                    <a:gd name="connsiteX6" fmla="*/ 7603 w 11525"/>
                    <a:gd name="connsiteY6" fmla="*/ 2072 h 10704"/>
                    <a:gd name="connsiteX7" fmla="*/ 7603 w 11525"/>
                    <a:gd name="connsiteY7" fmla="*/ 2072 h 10704"/>
                    <a:gd name="connsiteX8" fmla="*/ 7603 w 11525"/>
                    <a:gd name="connsiteY8" fmla="*/ 2039 h 10704"/>
                    <a:gd name="connsiteX9" fmla="*/ 7584 w 11525"/>
                    <a:gd name="connsiteY9" fmla="*/ 2039 h 10704"/>
                    <a:gd name="connsiteX10" fmla="*/ 7584 w 11525"/>
                    <a:gd name="connsiteY10" fmla="*/ 2007 h 10704"/>
                    <a:gd name="connsiteX11" fmla="*/ 7584 w 11525"/>
                    <a:gd name="connsiteY11" fmla="*/ 2007 h 10704"/>
                    <a:gd name="connsiteX12" fmla="*/ 7560 w 11525"/>
                    <a:gd name="connsiteY12" fmla="*/ 1990 h 10704"/>
                    <a:gd name="connsiteX13" fmla="*/ 7560 w 11525"/>
                    <a:gd name="connsiteY13" fmla="*/ 1974 h 10704"/>
                    <a:gd name="connsiteX14" fmla="*/ 7708 w 11525"/>
                    <a:gd name="connsiteY14" fmla="*/ 1485 h 10704"/>
                    <a:gd name="connsiteX15" fmla="*/ 7856 w 11525"/>
                    <a:gd name="connsiteY15" fmla="*/ 1011 h 10704"/>
                    <a:gd name="connsiteX16" fmla="*/ 6556 w 11525"/>
                    <a:gd name="connsiteY16" fmla="*/ 0 h 10704"/>
                    <a:gd name="connsiteX17" fmla="*/ 5235 w 11525"/>
                    <a:gd name="connsiteY17" fmla="*/ 1028 h 10704"/>
                    <a:gd name="connsiteX18" fmla="*/ 5402 w 11525"/>
                    <a:gd name="connsiteY18" fmla="*/ 1501 h 10704"/>
                    <a:gd name="connsiteX19" fmla="*/ 5547 w 11525"/>
                    <a:gd name="connsiteY19" fmla="*/ 1974 h 10704"/>
                    <a:gd name="connsiteX20" fmla="*/ 4900 w 11525"/>
                    <a:gd name="connsiteY20" fmla="*/ 2496 h 10704"/>
                    <a:gd name="connsiteX21" fmla="*/ 4879 w 11525"/>
                    <a:gd name="connsiteY21" fmla="*/ 2496 h 10704"/>
                    <a:gd name="connsiteX22" fmla="*/ 3220 w 11525"/>
                    <a:gd name="connsiteY22" fmla="*/ 2675 h 10704"/>
                    <a:gd name="connsiteX23" fmla="*/ 1545 w 11525"/>
                    <a:gd name="connsiteY23" fmla="*/ 2512 h 10704"/>
                    <a:gd name="connsiteX24" fmla="*/ 1525 w 11525"/>
                    <a:gd name="connsiteY24" fmla="*/ 2512 h 10704"/>
                    <a:gd name="connsiteX25" fmla="*/ 1646 w 11525"/>
                    <a:gd name="connsiteY25" fmla="*/ 4011 h 10704"/>
                    <a:gd name="connsiteX26" fmla="*/ 1646 w 11525"/>
                    <a:gd name="connsiteY26" fmla="*/ 5835 h 10704"/>
                    <a:gd name="connsiteX27" fmla="*/ 1646 w 11525"/>
                    <a:gd name="connsiteY27" fmla="*/ 7658 h 10704"/>
                    <a:gd name="connsiteX28" fmla="*/ 1646 w 11525"/>
                    <a:gd name="connsiteY28" fmla="*/ 9846 h 10704"/>
                    <a:gd name="connsiteX29" fmla="*/ 11525 w 11525"/>
                    <a:gd name="connsiteY29" fmla="*/ 2512 h 10704"/>
                    <a:gd name="connsiteX30" fmla="*/ 11525 w 11525"/>
                    <a:gd name="connsiteY30" fmla="*/ 2496 h 10704"/>
                    <a:gd name="connsiteX31" fmla="*/ 9911 w 11525"/>
                    <a:gd name="connsiteY31" fmla="*/ 2659 h 10704"/>
                    <a:gd name="connsiteX32" fmla="*/ 8234 w 11525"/>
                    <a:gd name="connsiteY32" fmla="*/ 2496 h 10704"/>
                    <a:gd name="connsiteX0" fmla="*/ 6709 w 10000"/>
                    <a:gd name="connsiteY0" fmla="*/ 2496 h 9846"/>
                    <a:gd name="connsiteX1" fmla="*/ 6709 w 10000"/>
                    <a:gd name="connsiteY1" fmla="*/ 2496 h 9846"/>
                    <a:gd name="connsiteX2" fmla="*/ 6645 w 10000"/>
                    <a:gd name="connsiteY2" fmla="*/ 2480 h 9846"/>
                    <a:gd name="connsiteX3" fmla="*/ 6645 w 10000"/>
                    <a:gd name="connsiteY3" fmla="*/ 2480 h 9846"/>
                    <a:gd name="connsiteX4" fmla="*/ 6101 w 10000"/>
                    <a:gd name="connsiteY4" fmla="*/ 2104 h 9846"/>
                    <a:gd name="connsiteX5" fmla="*/ 6101 w 10000"/>
                    <a:gd name="connsiteY5" fmla="*/ 2104 h 9846"/>
                    <a:gd name="connsiteX6" fmla="*/ 6078 w 10000"/>
                    <a:gd name="connsiteY6" fmla="*/ 2072 h 9846"/>
                    <a:gd name="connsiteX7" fmla="*/ 6078 w 10000"/>
                    <a:gd name="connsiteY7" fmla="*/ 2072 h 9846"/>
                    <a:gd name="connsiteX8" fmla="*/ 6078 w 10000"/>
                    <a:gd name="connsiteY8" fmla="*/ 2039 h 9846"/>
                    <a:gd name="connsiteX9" fmla="*/ 6059 w 10000"/>
                    <a:gd name="connsiteY9" fmla="*/ 2039 h 9846"/>
                    <a:gd name="connsiteX10" fmla="*/ 6059 w 10000"/>
                    <a:gd name="connsiteY10" fmla="*/ 2007 h 9846"/>
                    <a:gd name="connsiteX11" fmla="*/ 6059 w 10000"/>
                    <a:gd name="connsiteY11" fmla="*/ 2007 h 9846"/>
                    <a:gd name="connsiteX12" fmla="*/ 6035 w 10000"/>
                    <a:gd name="connsiteY12" fmla="*/ 1990 h 9846"/>
                    <a:gd name="connsiteX13" fmla="*/ 6035 w 10000"/>
                    <a:gd name="connsiteY13" fmla="*/ 1974 h 9846"/>
                    <a:gd name="connsiteX14" fmla="*/ 6183 w 10000"/>
                    <a:gd name="connsiteY14" fmla="*/ 1485 h 9846"/>
                    <a:gd name="connsiteX15" fmla="*/ 6331 w 10000"/>
                    <a:gd name="connsiteY15" fmla="*/ 1011 h 9846"/>
                    <a:gd name="connsiteX16" fmla="*/ 5031 w 10000"/>
                    <a:gd name="connsiteY16" fmla="*/ 0 h 9846"/>
                    <a:gd name="connsiteX17" fmla="*/ 3710 w 10000"/>
                    <a:gd name="connsiteY17" fmla="*/ 1028 h 9846"/>
                    <a:gd name="connsiteX18" fmla="*/ 3877 w 10000"/>
                    <a:gd name="connsiteY18" fmla="*/ 1501 h 9846"/>
                    <a:gd name="connsiteX19" fmla="*/ 4022 w 10000"/>
                    <a:gd name="connsiteY19" fmla="*/ 1974 h 9846"/>
                    <a:gd name="connsiteX20" fmla="*/ 3375 w 10000"/>
                    <a:gd name="connsiteY20" fmla="*/ 2496 h 9846"/>
                    <a:gd name="connsiteX21" fmla="*/ 3354 w 10000"/>
                    <a:gd name="connsiteY21" fmla="*/ 2496 h 9846"/>
                    <a:gd name="connsiteX22" fmla="*/ 1695 w 10000"/>
                    <a:gd name="connsiteY22" fmla="*/ 2675 h 9846"/>
                    <a:gd name="connsiteX23" fmla="*/ 20 w 10000"/>
                    <a:gd name="connsiteY23" fmla="*/ 2512 h 9846"/>
                    <a:gd name="connsiteX24" fmla="*/ 0 w 10000"/>
                    <a:gd name="connsiteY24" fmla="*/ 2512 h 9846"/>
                    <a:gd name="connsiteX25" fmla="*/ 121 w 10000"/>
                    <a:gd name="connsiteY25" fmla="*/ 4011 h 9846"/>
                    <a:gd name="connsiteX26" fmla="*/ 121 w 10000"/>
                    <a:gd name="connsiteY26" fmla="*/ 5835 h 9846"/>
                    <a:gd name="connsiteX27" fmla="*/ 121 w 10000"/>
                    <a:gd name="connsiteY27" fmla="*/ 9846 h 9846"/>
                    <a:gd name="connsiteX28" fmla="*/ 10000 w 10000"/>
                    <a:gd name="connsiteY28" fmla="*/ 2512 h 9846"/>
                    <a:gd name="connsiteX29" fmla="*/ 10000 w 10000"/>
                    <a:gd name="connsiteY29" fmla="*/ 2496 h 9846"/>
                    <a:gd name="connsiteX30" fmla="*/ 8386 w 10000"/>
                    <a:gd name="connsiteY30" fmla="*/ 2659 h 9846"/>
                    <a:gd name="connsiteX31" fmla="*/ 6709 w 10000"/>
                    <a:gd name="connsiteY31" fmla="*/ 2496 h 9846"/>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121 w 10000"/>
                    <a:gd name="connsiteY26" fmla="*/ 5926 h 10000"/>
                    <a:gd name="connsiteX27" fmla="*/ 129 w 10000"/>
                    <a:gd name="connsiteY27" fmla="*/ 6497 h 10000"/>
                    <a:gd name="connsiteX28" fmla="*/ 121 w 10000"/>
                    <a:gd name="connsiteY28" fmla="*/ 10000 h 10000"/>
                    <a:gd name="connsiteX29" fmla="*/ 10000 w 10000"/>
                    <a:gd name="connsiteY29" fmla="*/ 2551 h 10000"/>
                    <a:gd name="connsiteX30" fmla="*/ 10000 w 10000"/>
                    <a:gd name="connsiteY30" fmla="*/ 2535 h 10000"/>
                    <a:gd name="connsiteX31" fmla="*/ 8386 w 10000"/>
                    <a:gd name="connsiteY31" fmla="*/ 2701 h 10000"/>
                    <a:gd name="connsiteX32" fmla="*/ 6709 w 10000"/>
                    <a:gd name="connsiteY32"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21 w 10000"/>
                    <a:gd name="connsiteY27" fmla="*/ 5926 h 10000"/>
                    <a:gd name="connsiteX28" fmla="*/ 129 w 10000"/>
                    <a:gd name="connsiteY28" fmla="*/ 6497 h 10000"/>
                    <a:gd name="connsiteX29" fmla="*/ 121 w 10000"/>
                    <a:gd name="connsiteY29" fmla="*/ 10000 h 10000"/>
                    <a:gd name="connsiteX30" fmla="*/ 10000 w 10000"/>
                    <a:gd name="connsiteY30" fmla="*/ 2551 h 10000"/>
                    <a:gd name="connsiteX31" fmla="*/ 10000 w 10000"/>
                    <a:gd name="connsiteY31" fmla="*/ 2535 h 10000"/>
                    <a:gd name="connsiteX32" fmla="*/ 8386 w 10000"/>
                    <a:gd name="connsiteY32" fmla="*/ 2701 h 10000"/>
                    <a:gd name="connsiteX33" fmla="*/ 6709 w 10000"/>
                    <a:gd name="connsiteY33"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2932 w 10000"/>
                    <a:gd name="connsiteY27" fmla="*/ 5926 h 10000"/>
                    <a:gd name="connsiteX28" fmla="*/ 129 w 10000"/>
                    <a:gd name="connsiteY28" fmla="*/ 6497 h 10000"/>
                    <a:gd name="connsiteX29" fmla="*/ 121 w 10000"/>
                    <a:gd name="connsiteY29" fmla="*/ 10000 h 10000"/>
                    <a:gd name="connsiteX30" fmla="*/ 10000 w 10000"/>
                    <a:gd name="connsiteY30" fmla="*/ 2551 h 10000"/>
                    <a:gd name="connsiteX31" fmla="*/ 10000 w 10000"/>
                    <a:gd name="connsiteY31" fmla="*/ 2535 h 10000"/>
                    <a:gd name="connsiteX32" fmla="*/ 8386 w 10000"/>
                    <a:gd name="connsiteY32" fmla="*/ 2701 h 10000"/>
                    <a:gd name="connsiteX33" fmla="*/ 6709 w 10000"/>
                    <a:gd name="connsiteY33"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341 w 10000"/>
                    <a:gd name="connsiteY27" fmla="*/ 5639 h 10000"/>
                    <a:gd name="connsiteX28" fmla="*/ 2932 w 10000"/>
                    <a:gd name="connsiteY28" fmla="*/ 5926 h 10000"/>
                    <a:gd name="connsiteX29" fmla="*/ 129 w 10000"/>
                    <a:gd name="connsiteY29" fmla="*/ 6497 h 10000"/>
                    <a:gd name="connsiteX30" fmla="*/ 121 w 10000"/>
                    <a:gd name="connsiteY30" fmla="*/ 10000 h 10000"/>
                    <a:gd name="connsiteX31" fmla="*/ 10000 w 10000"/>
                    <a:gd name="connsiteY31" fmla="*/ 2551 h 10000"/>
                    <a:gd name="connsiteX32" fmla="*/ 10000 w 10000"/>
                    <a:gd name="connsiteY32" fmla="*/ 2535 h 10000"/>
                    <a:gd name="connsiteX33" fmla="*/ 8386 w 10000"/>
                    <a:gd name="connsiteY33" fmla="*/ 2701 h 10000"/>
                    <a:gd name="connsiteX34" fmla="*/ 6709 w 10000"/>
                    <a:gd name="connsiteY34"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995 w 10000"/>
                    <a:gd name="connsiteY27" fmla="*/ 5185 h 10000"/>
                    <a:gd name="connsiteX28" fmla="*/ 2932 w 10000"/>
                    <a:gd name="connsiteY28" fmla="*/ 5926 h 10000"/>
                    <a:gd name="connsiteX29" fmla="*/ 129 w 10000"/>
                    <a:gd name="connsiteY29" fmla="*/ 6497 h 10000"/>
                    <a:gd name="connsiteX30" fmla="*/ 121 w 10000"/>
                    <a:gd name="connsiteY30" fmla="*/ 10000 h 10000"/>
                    <a:gd name="connsiteX31" fmla="*/ 10000 w 10000"/>
                    <a:gd name="connsiteY31" fmla="*/ 2551 h 10000"/>
                    <a:gd name="connsiteX32" fmla="*/ 10000 w 10000"/>
                    <a:gd name="connsiteY32" fmla="*/ 2535 h 10000"/>
                    <a:gd name="connsiteX33" fmla="*/ 8386 w 10000"/>
                    <a:gd name="connsiteY33" fmla="*/ 2701 h 10000"/>
                    <a:gd name="connsiteX34" fmla="*/ 6709 w 10000"/>
                    <a:gd name="connsiteY34"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995 w 10000"/>
                    <a:gd name="connsiteY27" fmla="*/ 5185 h 10000"/>
                    <a:gd name="connsiteX28" fmla="*/ 2932 w 10000"/>
                    <a:gd name="connsiteY28" fmla="*/ 5926 h 10000"/>
                    <a:gd name="connsiteX29" fmla="*/ 1341 w 10000"/>
                    <a:gd name="connsiteY29" fmla="*/ 6144 h 10000"/>
                    <a:gd name="connsiteX30" fmla="*/ 129 w 10000"/>
                    <a:gd name="connsiteY30" fmla="*/ 6497 h 10000"/>
                    <a:gd name="connsiteX31" fmla="*/ 121 w 10000"/>
                    <a:gd name="connsiteY31" fmla="*/ 10000 h 10000"/>
                    <a:gd name="connsiteX32" fmla="*/ 10000 w 10000"/>
                    <a:gd name="connsiteY32" fmla="*/ 2551 h 10000"/>
                    <a:gd name="connsiteX33" fmla="*/ 10000 w 10000"/>
                    <a:gd name="connsiteY33" fmla="*/ 2535 h 10000"/>
                    <a:gd name="connsiteX34" fmla="*/ 8386 w 10000"/>
                    <a:gd name="connsiteY34" fmla="*/ 2701 h 10000"/>
                    <a:gd name="connsiteX35" fmla="*/ 6709 w 10000"/>
                    <a:gd name="connsiteY35"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995 w 10000"/>
                    <a:gd name="connsiteY27" fmla="*/ 5185 h 10000"/>
                    <a:gd name="connsiteX28" fmla="*/ 2932 w 10000"/>
                    <a:gd name="connsiteY28" fmla="*/ 5926 h 10000"/>
                    <a:gd name="connsiteX29" fmla="*/ 1995 w 10000"/>
                    <a:gd name="connsiteY29" fmla="*/ 6667 h 10000"/>
                    <a:gd name="connsiteX30" fmla="*/ 129 w 10000"/>
                    <a:gd name="connsiteY30" fmla="*/ 6497 h 10000"/>
                    <a:gd name="connsiteX31" fmla="*/ 121 w 10000"/>
                    <a:gd name="connsiteY31" fmla="*/ 10000 h 10000"/>
                    <a:gd name="connsiteX32" fmla="*/ 10000 w 10000"/>
                    <a:gd name="connsiteY32" fmla="*/ 2551 h 10000"/>
                    <a:gd name="connsiteX33" fmla="*/ 10000 w 10000"/>
                    <a:gd name="connsiteY33" fmla="*/ 2535 h 10000"/>
                    <a:gd name="connsiteX34" fmla="*/ 8386 w 10000"/>
                    <a:gd name="connsiteY34" fmla="*/ 2701 h 10000"/>
                    <a:gd name="connsiteX35" fmla="*/ 6709 w 10000"/>
                    <a:gd name="connsiteY35"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995 w 10000"/>
                    <a:gd name="connsiteY27" fmla="*/ 4815 h 10000"/>
                    <a:gd name="connsiteX28" fmla="*/ 2932 w 10000"/>
                    <a:gd name="connsiteY28" fmla="*/ 5926 h 10000"/>
                    <a:gd name="connsiteX29" fmla="*/ 1995 w 10000"/>
                    <a:gd name="connsiteY29" fmla="*/ 6667 h 10000"/>
                    <a:gd name="connsiteX30" fmla="*/ 129 w 10000"/>
                    <a:gd name="connsiteY30" fmla="*/ 6497 h 10000"/>
                    <a:gd name="connsiteX31" fmla="*/ 121 w 10000"/>
                    <a:gd name="connsiteY31" fmla="*/ 10000 h 10000"/>
                    <a:gd name="connsiteX32" fmla="*/ 10000 w 10000"/>
                    <a:gd name="connsiteY32" fmla="*/ 2551 h 10000"/>
                    <a:gd name="connsiteX33" fmla="*/ 10000 w 10000"/>
                    <a:gd name="connsiteY33" fmla="*/ 2535 h 10000"/>
                    <a:gd name="connsiteX34" fmla="*/ 8386 w 10000"/>
                    <a:gd name="connsiteY34" fmla="*/ 2701 h 10000"/>
                    <a:gd name="connsiteX35" fmla="*/ 6709 w 10000"/>
                    <a:gd name="connsiteY35"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995 w 10000"/>
                    <a:gd name="connsiteY27" fmla="*/ 5185 h 10000"/>
                    <a:gd name="connsiteX28" fmla="*/ 2932 w 10000"/>
                    <a:gd name="connsiteY28" fmla="*/ 5926 h 10000"/>
                    <a:gd name="connsiteX29" fmla="*/ 1995 w 10000"/>
                    <a:gd name="connsiteY29" fmla="*/ 6667 h 10000"/>
                    <a:gd name="connsiteX30" fmla="*/ 129 w 10000"/>
                    <a:gd name="connsiteY30" fmla="*/ 6497 h 10000"/>
                    <a:gd name="connsiteX31" fmla="*/ 121 w 10000"/>
                    <a:gd name="connsiteY31" fmla="*/ 10000 h 10000"/>
                    <a:gd name="connsiteX32" fmla="*/ 10000 w 10000"/>
                    <a:gd name="connsiteY32" fmla="*/ 2551 h 10000"/>
                    <a:gd name="connsiteX33" fmla="*/ 10000 w 10000"/>
                    <a:gd name="connsiteY33" fmla="*/ 2535 h 10000"/>
                    <a:gd name="connsiteX34" fmla="*/ 8386 w 10000"/>
                    <a:gd name="connsiteY34" fmla="*/ 2701 h 10000"/>
                    <a:gd name="connsiteX35" fmla="*/ 6709 w 10000"/>
                    <a:gd name="connsiteY35"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2463 w 10000"/>
                    <a:gd name="connsiteY27" fmla="*/ 4815 h 10000"/>
                    <a:gd name="connsiteX28" fmla="*/ 2932 w 10000"/>
                    <a:gd name="connsiteY28" fmla="*/ 5926 h 10000"/>
                    <a:gd name="connsiteX29" fmla="*/ 1995 w 10000"/>
                    <a:gd name="connsiteY29" fmla="*/ 6667 h 10000"/>
                    <a:gd name="connsiteX30" fmla="*/ 129 w 10000"/>
                    <a:gd name="connsiteY30" fmla="*/ 6497 h 10000"/>
                    <a:gd name="connsiteX31" fmla="*/ 121 w 10000"/>
                    <a:gd name="connsiteY31" fmla="*/ 10000 h 10000"/>
                    <a:gd name="connsiteX32" fmla="*/ 10000 w 10000"/>
                    <a:gd name="connsiteY32" fmla="*/ 2551 h 10000"/>
                    <a:gd name="connsiteX33" fmla="*/ 10000 w 10000"/>
                    <a:gd name="connsiteY33" fmla="*/ 2535 h 10000"/>
                    <a:gd name="connsiteX34" fmla="*/ 8386 w 10000"/>
                    <a:gd name="connsiteY34" fmla="*/ 2701 h 10000"/>
                    <a:gd name="connsiteX35" fmla="*/ 6709 w 10000"/>
                    <a:gd name="connsiteY35"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341 w 10000"/>
                    <a:gd name="connsiteY27" fmla="*/ 5084 h 10000"/>
                    <a:gd name="connsiteX28" fmla="*/ 2463 w 10000"/>
                    <a:gd name="connsiteY28" fmla="*/ 4815 h 10000"/>
                    <a:gd name="connsiteX29" fmla="*/ 2932 w 10000"/>
                    <a:gd name="connsiteY29" fmla="*/ 5926 h 10000"/>
                    <a:gd name="connsiteX30" fmla="*/ 1995 w 10000"/>
                    <a:gd name="connsiteY30" fmla="*/ 6667 h 10000"/>
                    <a:gd name="connsiteX31" fmla="*/ 129 w 10000"/>
                    <a:gd name="connsiteY31" fmla="*/ 6497 h 10000"/>
                    <a:gd name="connsiteX32" fmla="*/ 121 w 10000"/>
                    <a:gd name="connsiteY32" fmla="*/ 10000 h 10000"/>
                    <a:gd name="connsiteX33" fmla="*/ 10000 w 10000"/>
                    <a:gd name="connsiteY33" fmla="*/ 2551 h 10000"/>
                    <a:gd name="connsiteX34" fmla="*/ 10000 w 10000"/>
                    <a:gd name="connsiteY34" fmla="*/ 2535 h 10000"/>
                    <a:gd name="connsiteX35" fmla="*/ 8386 w 10000"/>
                    <a:gd name="connsiteY35" fmla="*/ 2701 h 10000"/>
                    <a:gd name="connsiteX36" fmla="*/ 6709 w 10000"/>
                    <a:gd name="connsiteY36"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058 w 10000"/>
                    <a:gd name="connsiteY27" fmla="*/ 4815 h 10000"/>
                    <a:gd name="connsiteX28" fmla="*/ 2463 w 10000"/>
                    <a:gd name="connsiteY28" fmla="*/ 4815 h 10000"/>
                    <a:gd name="connsiteX29" fmla="*/ 2932 w 10000"/>
                    <a:gd name="connsiteY29" fmla="*/ 5926 h 10000"/>
                    <a:gd name="connsiteX30" fmla="*/ 1995 w 10000"/>
                    <a:gd name="connsiteY30" fmla="*/ 6667 h 10000"/>
                    <a:gd name="connsiteX31" fmla="*/ 129 w 10000"/>
                    <a:gd name="connsiteY31" fmla="*/ 6497 h 10000"/>
                    <a:gd name="connsiteX32" fmla="*/ 121 w 10000"/>
                    <a:gd name="connsiteY32" fmla="*/ 10000 h 10000"/>
                    <a:gd name="connsiteX33" fmla="*/ 10000 w 10000"/>
                    <a:gd name="connsiteY33" fmla="*/ 2551 h 10000"/>
                    <a:gd name="connsiteX34" fmla="*/ 10000 w 10000"/>
                    <a:gd name="connsiteY34" fmla="*/ 2535 h 10000"/>
                    <a:gd name="connsiteX35" fmla="*/ 8386 w 10000"/>
                    <a:gd name="connsiteY35" fmla="*/ 2701 h 10000"/>
                    <a:gd name="connsiteX36" fmla="*/ 6709 w 10000"/>
                    <a:gd name="connsiteY36"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058 w 10000"/>
                    <a:gd name="connsiteY27" fmla="*/ 4815 h 10000"/>
                    <a:gd name="connsiteX28" fmla="*/ 1995 w 10000"/>
                    <a:gd name="connsiteY28" fmla="*/ 4815 h 10000"/>
                    <a:gd name="connsiteX29" fmla="*/ 2932 w 10000"/>
                    <a:gd name="connsiteY29" fmla="*/ 5926 h 10000"/>
                    <a:gd name="connsiteX30" fmla="*/ 1995 w 10000"/>
                    <a:gd name="connsiteY30" fmla="*/ 6667 h 10000"/>
                    <a:gd name="connsiteX31" fmla="*/ 129 w 10000"/>
                    <a:gd name="connsiteY31" fmla="*/ 6497 h 10000"/>
                    <a:gd name="connsiteX32" fmla="*/ 121 w 10000"/>
                    <a:gd name="connsiteY32" fmla="*/ 10000 h 10000"/>
                    <a:gd name="connsiteX33" fmla="*/ 10000 w 10000"/>
                    <a:gd name="connsiteY33" fmla="*/ 2551 h 10000"/>
                    <a:gd name="connsiteX34" fmla="*/ 10000 w 10000"/>
                    <a:gd name="connsiteY34" fmla="*/ 2535 h 10000"/>
                    <a:gd name="connsiteX35" fmla="*/ 8386 w 10000"/>
                    <a:gd name="connsiteY35" fmla="*/ 2701 h 10000"/>
                    <a:gd name="connsiteX36" fmla="*/ 6709 w 10000"/>
                    <a:gd name="connsiteY36"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058 w 10000"/>
                    <a:gd name="connsiteY27" fmla="*/ 4815 h 10000"/>
                    <a:gd name="connsiteX28" fmla="*/ 2463 w 10000"/>
                    <a:gd name="connsiteY28" fmla="*/ 4815 h 10000"/>
                    <a:gd name="connsiteX29" fmla="*/ 2932 w 10000"/>
                    <a:gd name="connsiteY29" fmla="*/ 5926 h 10000"/>
                    <a:gd name="connsiteX30" fmla="*/ 1995 w 10000"/>
                    <a:gd name="connsiteY30" fmla="*/ 6667 h 10000"/>
                    <a:gd name="connsiteX31" fmla="*/ 129 w 10000"/>
                    <a:gd name="connsiteY31" fmla="*/ 6497 h 10000"/>
                    <a:gd name="connsiteX32" fmla="*/ 121 w 10000"/>
                    <a:gd name="connsiteY32" fmla="*/ 10000 h 10000"/>
                    <a:gd name="connsiteX33" fmla="*/ 10000 w 10000"/>
                    <a:gd name="connsiteY33" fmla="*/ 2551 h 10000"/>
                    <a:gd name="connsiteX34" fmla="*/ 10000 w 10000"/>
                    <a:gd name="connsiteY34" fmla="*/ 2535 h 10000"/>
                    <a:gd name="connsiteX35" fmla="*/ 8386 w 10000"/>
                    <a:gd name="connsiteY35" fmla="*/ 2701 h 10000"/>
                    <a:gd name="connsiteX36" fmla="*/ 6709 w 10000"/>
                    <a:gd name="connsiteY36"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058 w 10000"/>
                    <a:gd name="connsiteY27" fmla="*/ 5185 h 10000"/>
                    <a:gd name="connsiteX28" fmla="*/ 2463 w 10000"/>
                    <a:gd name="connsiteY28" fmla="*/ 4815 h 10000"/>
                    <a:gd name="connsiteX29" fmla="*/ 2932 w 10000"/>
                    <a:gd name="connsiteY29" fmla="*/ 5926 h 10000"/>
                    <a:gd name="connsiteX30" fmla="*/ 1995 w 10000"/>
                    <a:gd name="connsiteY30" fmla="*/ 6667 h 10000"/>
                    <a:gd name="connsiteX31" fmla="*/ 129 w 10000"/>
                    <a:gd name="connsiteY31" fmla="*/ 6497 h 10000"/>
                    <a:gd name="connsiteX32" fmla="*/ 121 w 10000"/>
                    <a:gd name="connsiteY32" fmla="*/ 10000 h 10000"/>
                    <a:gd name="connsiteX33" fmla="*/ 10000 w 10000"/>
                    <a:gd name="connsiteY33" fmla="*/ 2551 h 10000"/>
                    <a:gd name="connsiteX34" fmla="*/ 10000 w 10000"/>
                    <a:gd name="connsiteY34" fmla="*/ 2535 h 10000"/>
                    <a:gd name="connsiteX35" fmla="*/ 8386 w 10000"/>
                    <a:gd name="connsiteY35" fmla="*/ 2701 h 10000"/>
                    <a:gd name="connsiteX36" fmla="*/ 6709 w 10000"/>
                    <a:gd name="connsiteY36"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058 w 10000"/>
                    <a:gd name="connsiteY27" fmla="*/ 4815 h 10000"/>
                    <a:gd name="connsiteX28" fmla="*/ 2463 w 10000"/>
                    <a:gd name="connsiteY28" fmla="*/ 4815 h 10000"/>
                    <a:gd name="connsiteX29" fmla="*/ 2932 w 10000"/>
                    <a:gd name="connsiteY29" fmla="*/ 5926 h 10000"/>
                    <a:gd name="connsiteX30" fmla="*/ 1995 w 10000"/>
                    <a:gd name="connsiteY30" fmla="*/ 6667 h 10000"/>
                    <a:gd name="connsiteX31" fmla="*/ 129 w 10000"/>
                    <a:gd name="connsiteY31" fmla="*/ 6497 h 10000"/>
                    <a:gd name="connsiteX32" fmla="*/ 121 w 10000"/>
                    <a:gd name="connsiteY32" fmla="*/ 10000 h 10000"/>
                    <a:gd name="connsiteX33" fmla="*/ 10000 w 10000"/>
                    <a:gd name="connsiteY33" fmla="*/ 2551 h 10000"/>
                    <a:gd name="connsiteX34" fmla="*/ 10000 w 10000"/>
                    <a:gd name="connsiteY34" fmla="*/ 2535 h 10000"/>
                    <a:gd name="connsiteX35" fmla="*/ 8386 w 10000"/>
                    <a:gd name="connsiteY35" fmla="*/ 2701 h 10000"/>
                    <a:gd name="connsiteX36" fmla="*/ 6709 w 10000"/>
                    <a:gd name="connsiteY36" fmla="*/ 2535 h 10000"/>
                    <a:gd name="connsiteX0" fmla="*/ 6709 w 10000"/>
                    <a:gd name="connsiteY0" fmla="*/ 2535 h 10000"/>
                    <a:gd name="connsiteX1" fmla="*/ 6709 w 10000"/>
                    <a:gd name="connsiteY1" fmla="*/ 2535 h 10000"/>
                    <a:gd name="connsiteX2" fmla="*/ 6645 w 10000"/>
                    <a:gd name="connsiteY2" fmla="*/ 2519 h 10000"/>
                    <a:gd name="connsiteX3" fmla="*/ 6645 w 10000"/>
                    <a:gd name="connsiteY3" fmla="*/ 2519 h 10000"/>
                    <a:gd name="connsiteX4" fmla="*/ 6101 w 10000"/>
                    <a:gd name="connsiteY4" fmla="*/ 2137 h 10000"/>
                    <a:gd name="connsiteX5" fmla="*/ 6101 w 10000"/>
                    <a:gd name="connsiteY5" fmla="*/ 2137 h 10000"/>
                    <a:gd name="connsiteX6" fmla="*/ 6078 w 10000"/>
                    <a:gd name="connsiteY6" fmla="*/ 2104 h 10000"/>
                    <a:gd name="connsiteX7" fmla="*/ 6078 w 10000"/>
                    <a:gd name="connsiteY7" fmla="*/ 2104 h 10000"/>
                    <a:gd name="connsiteX8" fmla="*/ 6078 w 10000"/>
                    <a:gd name="connsiteY8" fmla="*/ 2071 h 10000"/>
                    <a:gd name="connsiteX9" fmla="*/ 6059 w 10000"/>
                    <a:gd name="connsiteY9" fmla="*/ 2071 h 10000"/>
                    <a:gd name="connsiteX10" fmla="*/ 6059 w 10000"/>
                    <a:gd name="connsiteY10" fmla="*/ 2038 h 10000"/>
                    <a:gd name="connsiteX11" fmla="*/ 6059 w 10000"/>
                    <a:gd name="connsiteY11" fmla="*/ 2038 h 10000"/>
                    <a:gd name="connsiteX12" fmla="*/ 6035 w 10000"/>
                    <a:gd name="connsiteY12" fmla="*/ 2021 h 10000"/>
                    <a:gd name="connsiteX13" fmla="*/ 6035 w 10000"/>
                    <a:gd name="connsiteY13" fmla="*/ 2005 h 10000"/>
                    <a:gd name="connsiteX14" fmla="*/ 6183 w 10000"/>
                    <a:gd name="connsiteY14" fmla="*/ 1508 h 10000"/>
                    <a:gd name="connsiteX15" fmla="*/ 6331 w 10000"/>
                    <a:gd name="connsiteY15" fmla="*/ 1027 h 10000"/>
                    <a:gd name="connsiteX16" fmla="*/ 5031 w 10000"/>
                    <a:gd name="connsiteY16" fmla="*/ 0 h 10000"/>
                    <a:gd name="connsiteX17" fmla="*/ 3710 w 10000"/>
                    <a:gd name="connsiteY17" fmla="*/ 1044 h 10000"/>
                    <a:gd name="connsiteX18" fmla="*/ 3877 w 10000"/>
                    <a:gd name="connsiteY18" fmla="*/ 1524 h 10000"/>
                    <a:gd name="connsiteX19" fmla="*/ 4022 w 10000"/>
                    <a:gd name="connsiteY19" fmla="*/ 2005 h 10000"/>
                    <a:gd name="connsiteX20" fmla="*/ 3375 w 10000"/>
                    <a:gd name="connsiteY20" fmla="*/ 2535 h 10000"/>
                    <a:gd name="connsiteX21" fmla="*/ 3354 w 10000"/>
                    <a:gd name="connsiteY21" fmla="*/ 2535 h 10000"/>
                    <a:gd name="connsiteX22" fmla="*/ 1695 w 10000"/>
                    <a:gd name="connsiteY22" fmla="*/ 2717 h 10000"/>
                    <a:gd name="connsiteX23" fmla="*/ 20 w 10000"/>
                    <a:gd name="connsiteY23" fmla="*/ 2551 h 10000"/>
                    <a:gd name="connsiteX24" fmla="*/ 0 w 10000"/>
                    <a:gd name="connsiteY24" fmla="*/ 2551 h 10000"/>
                    <a:gd name="connsiteX25" fmla="*/ 121 w 10000"/>
                    <a:gd name="connsiteY25" fmla="*/ 4074 h 10000"/>
                    <a:gd name="connsiteX26" fmla="*/ 65 w 10000"/>
                    <a:gd name="connsiteY26" fmla="*/ 5387 h 10000"/>
                    <a:gd name="connsiteX27" fmla="*/ 1058 w 10000"/>
                    <a:gd name="connsiteY27" fmla="*/ 4815 h 10000"/>
                    <a:gd name="connsiteX28" fmla="*/ 2463 w 10000"/>
                    <a:gd name="connsiteY28" fmla="*/ 4815 h 10000"/>
                    <a:gd name="connsiteX29" fmla="*/ 2932 w 10000"/>
                    <a:gd name="connsiteY29" fmla="*/ 5926 h 10000"/>
                    <a:gd name="connsiteX30" fmla="*/ 1995 w 10000"/>
                    <a:gd name="connsiteY30" fmla="*/ 6667 h 10000"/>
                    <a:gd name="connsiteX31" fmla="*/ 129 w 10000"/>
                    <a:gd name="connsiteY31" fmla="*/ 6497 h 10000"/>
                    <a:gd name="connsiteX32" fmla="*/ 121 w 10000"/>
                    <a:gd name="connsiteY32" fmla="*/ 10000 h 10000"/>
                    <a:gd name="connsiteX33" fmla="*/ 10000 w 10000"/>
                    <a:gd name="connsiteY33" fmla="*/ 2551 h 10000"/>
                    <a:gd name="connsiteX34" fmla="*/ 10000 w 10000"/>
                    <a:gd name="connsiteY34" fmla="*/ 2535 h 10000"/>
                    <a:gd name="connsiteX35" fmla="*/ 8386 w 10000"/>
                    <a:gd name="connsiteY35" fmla="*/ 2701 h 10000"/>
                    <a:gd name="connsiteX36" fmla="*/ 6709 w 10000"/>
                    <a:gd name="connsiteY36" fmla="*/ 253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000" h="10000">
                      <a:moveTo>
                        <a:pt x="6709" y="2535"/>
                      </a:moveTo>
                      <a:lnTo>
                        <a:pt x="6709" y="2535"/>
                      </a:lnTo>
                      <a:cubicBezTo>
                        <a:pt x="6688" y="2530"/>
                        <a:pt x="6667" y="2524"/>
                        <a:pt x="6645" y="2519"/>
                      </a:cubicBezTo>
                      <a:lnTo>
                        <a:pt x="6645" y="2519"/>
                      </a:lnTo>
                      <a:cubicBezTo>
                        <a:pt x="6371" y="2436"/>
                        <a:pt x="6204" y="2270"/>
                        <a:pt x="6101" y="2137"/>
                      </a:cubicBezTo>
                      <a:lnTo>
                        <a:pt x="6101" y="2137"/>
                      </a:lnTo>
                      <a:cubicBezTo>
                        <a:pt x="6101" y="2121"/>
                        <a:pt x="6101" y="2121"/>
                        <a:pt x="6078" y="2104"/>
                      </a:cubicBezTo>
                      <a:lnTo>
                        <a:pt x="6078" y="2104"/>
                      </a:lnTo>
                      <a:lnTo>
                        <a:pt x="6078" y="2071"/>
                      </a:lnTo>
                      <a:lnTo>
                        <a:pt x="6059" y="2071"/>
                      </a:lnTo>
                      <a:lnTo>
                        <a:pt x="6059" y="2038"/>
                      </a:lnTo>
                      <a:lnTo>
                        <a:pt x="6059" y="2038"/>
                      </a:lnTo>
                      <a:cubicBezTo>
                        <a:pt x="6051" y="2032"/>
                        <a:pt x="6043" y="2027"/>
                        <a:pt x="6035" y="2021"/>
                      </a:cubicBezTo>
                      <a:lnTo>
                        <a:pt x="6035" y="2005"/>
                      </a:lnTo>
                      <a:cubicBezTo>
                        <a:pt x="5994" y="1806"/>
                        <a:pt x="6144" y="1590"/>
                        <a:pt x="6183" y="1508"/>
                      </a:cubicBezTo>
                      <a:cubicBezTo>
                        <a:pt x="6291" y="1375"/>
                        <a:pt x="6331" y="1210"/>
                        <a:pt x="6331" y="1027"/>
                      </a:cubicBezTo>
                      <a:cubicBezTo>
                        <a:pt x="6331" y="464"/>
                        <a:pt x="5741" y="0"/>
                        <a:pt x="5031" y="0"/>
                      </a:cubicBezTo>
                      <a:cubicBezTo>
                        <a:pt x="4297" y="0"/>
                        <a:pt x="3710" y="464"/>
                        <a:pt x="3710" y="1044"/>
                      </a:cubicBezTo>
                      <a:cubicBezTo>
                        <a:pt x="3710" y="1210"/>
                        <a:pt x="3775" y="1375"/>
                        <a:pt x="3877" y="1524"/>
                      </a:cubicBezTo>
                      <a:cubicBezTo>
                        <a:pt x="3920" y="1590"/>
                        <a:pt x="4067" y="1806"/>
                        <a:pt x="4022" y="2005"/>
                      </a:cubicBezTo>
                      <a:cubicBezTo>
                        <a:pt x="4006" y="2104"/>
                        <a:pt x="3814" y="2419"/>
                        <a:pt x="3375" y="2535"/>
                      </a:cubicBezTo>
                      <a:lnTo>
                        <a:pt x="3354" y="2535"/>
                      </a:lnTo>
                      <a:cubicBezTo>
                        <a:pt x="3354" y="2535"/>
                        <a:pt x="2621" y="2717"/>
                        <a:pt x="1695" y="2717"/>
                      </a:cubicBezTo>
                      <a:cubicBezTo>
                        <a:pt x="776" y="2717"/>
                        <a:pt x="20" y="2551"/>
                        <a:pt x="20" y="2551"/>
                      </a:cubicBezTo>
                      <a:lnTo>
                        <a:pt x="0" y="2551"/>
                      </a:lnTo>
                      <a:cubicBezTo>
                        <a:pt x="39" y="3059"/>
                        <a:pt x="79" y="3566"/>
                        <a:pt x="121" y="4074"/>
                      </a:cubicBezTo>
                      <a:cubicBezTo>
                        <a:pt x="102" y="4512"/>
                        <a:pt x="84" y="4949"/>
                        <a:pt x="65" y="5387"/>
                      </a:cubicBezTo>
                      <a:cubicBezTo>
                        <a:pt x="268" y="5555"/>
                        <a:pt x="389" y="5331"/>
                        <a:pt x="1058" y="4815"/>
                      </a:cubicBezTo>
                      <a:cubicBezTo>
                        <a:pt x="1458" y="4720"/>
                        <a:pt x="2151" y="4630"/>
                        <a:pt x="2463" y="4815"/>
                      </a:cubicBezTo>
                      <a:cubicBezTo>
                        <a:pt x="2775" y="5000"/>
                        <a:pt x="3010" y="5617"/>
                        <a:pt x="2932" y="5926"/>
                      </a:cubicBezTo>
                      <a:cubicBezTo>
                        <a:pt x="2854" y="6235"/>
                        <a:pt x="2462" y="6572"/>
                        <a:pt x="1995" y="6667"/>
                      </a:cubicBezTo>
                      <a:cubicBezTo>
                        <a:pt x="1528" y="6762"/>
                        <a:pt x="332" y="5854"/>
                        <a:pt x="129" y="6497"/>
                      </a:cubicBezTo>
                      <a:cubicBezTo>
                        <a:pt x="126" y="7665"/>
                        <a:pt x="124" y="8832"/>
                        <a:pt x="121" y="10000"/>
                      </a:cubicBezTo>
                      <a:cubicBezTo>
                        <a:pt x="5426" y="10000"/>
                        <a:pt x="10000" y="6743"/>
                        <a:pt x="10000" y="2551"/>
                      </a:cubicBezTo>
                      <a:lnTo>
                        <a:pt x="10000" y="2535"/>
                      </a:lnTo>
                      <a:cubicBezTo>
                        <a:pt x="9643" y="2617"/>
                        <a:pt x="9056" y="2701"/>
                        <a:pt x="8386" y="2701"/>
                      </a:cubicBezTo>
                      <a:cubicBezTo>
                        <a:pt x="7464" y="2701"/>
                        <a:pt x="6709" y="2535"/>
                        <a:pt x="6709" y="2535"/>
                      </a:cubicBezTo>
                      <a:close/>
                    </a:path>
                  </a:pathLst>
                </a:custGeom>
                <a:gradFill rotWithShape="1">
                  <a:gsLst>
                    <a:gs pos="0">
                      <a:schemeClr val="accent6">
                        <a:lumMod val="75000"/>
                      </a:schemeClr>
                    </a:gs>
                    <a:gs pos="100000">
                      <a:schemeClr val="accent6">
                        <a:lumMod val="60000"/>
                        <a:lumOff val="40000"/>
                      </a:schemeClr>
                    </a:gs>
                  </a:gsLst>
                  <a:lin ang="2700000" scaled="1"/>
                </a:gradFill>
                <a:ln w="12700" cap="flat" cmpd="sng">
                  <a:solidFill>
                    <a:srgbClr val="F2F2F2"/>
                  </a:solidFill>
                  <a:prstDash val="solid"/>
                  <a:miter lim="800000"/>
                  <a:headEnd type="none" w="med" len="med"/>
                  <a:tailEnd type="none" w="med" len="med"/>
                </a:ln>
                <a:effectLst/>
              </p:spPr>
              <p:txBody>
                <a:bodyPr/>
                <a:lstStyle/>
                <a:p>
                  <a:endParaRPr lang="fr-FR" sz="900" baseline="-25000" dirty="0"/>
                </a:p>
              </p:txBody>
            </p:sp>
            <p:sp>
              <p:nvSpPr>
                <p:cNvPr id="104" name="ZoneTexte 103"/>
                <p:cNvSpPr txBox="1"/>
                <p:nvPr/>
              </p:nvSpPr>
              <p:spPr>
                <a:xfrm>
                  <a:off x="3639892" y="2821844"/>
                  <a:ext cx="1885933" cy="1077217"/>
                </a:xfrm>
                <a:prstGeom prst="rect">
                  <a:avLst/>
                </a:prstGeom>
                <a:noFill/>
              </p:spPr>
              <p:txBody>
                <a:bodyPr wrap="none" rtlCol="0">
                  <a:spAutoFit/>
                </a:bodyPr>
                <a:lstStyle/>
                <a:p>
                  <a:pPr>
                    <a:spcAft>
                      <a:spcPts val="600"/>
                    </a:spcAft>
                  </a:pPr>
                  <a:r>
                    <a:rPr lang="fr-FR" sz="1100" cap="small" dirty="0" smtClean="0">
                      <a:latin typeface="Arial Black" pitchFamily="34" charset="0"/>
                    </a:rPr>
                    <a:t>Université</a:t>
                  </a:r>
                </a:p>
                <a:p>
                  <a:pPr>
                    <a:spcAft>
                      <a:spcPts val="600"/>
                    </a:spcAft>
                  </a:pPr>
                  <a:r>
                    <a:rPr lang="fr-FR" sz="1100" cap="small" dirty="0" smtClean="0">
                      <a:latin typeface="Arial Black" pitchFamily="34" charset="0"/>
                    </a:rPr>
                    <a:t>Paris-Est Créteil</a:t>
                  </a:r>
                </a:p>
                <a:p>
                  <a:r>
                    <a:rPr lang="fr-FR" sz="800" cap="small" dirty="0" smtClean="0">
                      <a:latin typeface="Arial Black" pitchFamily="34" charset="0"/>
                    </a:rPr>
                    <a:t>Faculté des Sciences</a:t>
                  </a:r>
                </a:p>
                <a:p>
                  <a:r>
                    <a:rPr lang="fr-FR" sz="800" cap="small" dirty="0" smtClean="0">
                      <a:latin typeface="Arial Black" pitchFamily="34" charset="0"/>
                    </a:rPr>
                    <a:t>et Technologie</a:t>
                  </a:r>
                  <a:endParaRPr lang="fr-FR" sz="800" cap="small" dirty="0">
                    <a:latin typeface="Arial Black" pitchFamily="34" charset="0"/>
                  </a:endParaRPr>
                </a:p>
              </p:txBody>
            </p:sp>
            <p:sp>
              <p:nvSpPr>
                <p:cNvPr id="105" name="ZoneTexte 104"/>
                <p:cNvSpPr txBox="1"/>
                <p:nvPr/>
              </p:nvSpPr>
              <p:spPr>
                <a:xfrm>
                  <a:off x="3306191" y="4331476"/>
                  <a:ext cx="1369044" cy="307776"/>
                </a:xfrm>
                <a:prstGeom prst="rect">
                  <a:avLst/>
                </a:prstGeom>
                <a:noFill/>
              </p:spPr>
              <p:txBody>
                <a:bodyPr wrap="none" rtlCol="0">
                  <a:spAutoFit/>
                </a:bodyPr>
                <a:lstStyle/>
                <a:p>
                  <a:pPr algn="ctr">
                    <a:spcAft>
                      <a:spcPts val="1200"/>
                    </a:spcAft>
                  </a:pPr>
                  <a:r>
                    <a:rPr lang="fr-FR" sz="1000" kern="10" dirty="0" smtClean="0">
                      <a:ln w="9525">
                        <a:noFill/>
                        <a:round/>
                        <a:headEnd/>
                        <a:tailEnd/>
                      </a:ln>
                      <a:latin typeface="Arial Black"/>
                    </a:rPr>
                    <a:t>1</a:t>
                  </a:r>
                  <a:r>
                    <a:rPr lang="fr-FR" sz="1000" kern="10" baseline="30000" dirty="0" smtClean="0">
                      <a:ln w="9525">
                        <a:noFill/>
                        <a:round/>
                        <a:headEnd/>
                        <a:tailEnd/>
                      </a:ln>
                      <a:latin typeface="Arial Black"/>
                    </a:rPr>
                    <a:t>re</a:t>
                  </a:r>
                  <a:r>
                    <a:rPr lang="fr-FR" sz="1000" kern="10" dirty="0" smtClean="0">
                      <a:ln w="9525">
                        <a:noFill/>
                        <a:round/>
                        <a:headEnd/>
                        <a:tailEnd/>
                      </a:ln>
                      <a:latin typeface="Arial Black"/>
                    </a:rPr>
                    <a:t> et </a:t>
                  </a:r>
                  <a:r>
                    <a:rPr lang="fr-FR" sz="1000" kern="10" dirty="0" err="1" smtClean="0">
                      <a:ln w="9525">
                        <a:noFill/>
                        <a:round/>
                        <a:headEnd/>
                        <a:tailEnd/>
                      </a:ln>
                      <a:latin typeface="Arial Black"/>
                    </a:rPr>
                    <a:t>Term</a:t>
                  </a:r>
                  <a:r>
                    <a:rPr lang="fr-FR" sz="1000" kern="10" dirty="0" smtClean="0">
                      <a:ln w="9525">
                        <a:noFill/>
                        <a:round/>
                        <a:headEnd/>
                        <a:tailEnd/>
                      </a:ln>
                      <a:latin typeface="Arial Black"/>
                    </a:rPr>
                    <a:t> </a:t>
                  </a:r>
                  <a:r>
                    <a:rPr lang="fr-FR" sz="1000" kern="10" cap="small" dirty="0" smtClean="0">
                      <a:ln w="9525">
                        <a:noFill/>
                        <a:round/>
                        <a:headEnd/>
                        <a:tailEnd/>
                      </a:ln>
                      <a:latin typeface="Arial Black"/>
                    </a:rPr>
                    <a:t>S</a:t>
                  </a:r>
                  <a:endParaRPr lang="fr-FR" sz="1000" cap="small" dirty="0">
                    <a:latin typeface="Arial Black" pitchFamily="34" charset="0"/>
                  </a:endParaRPr>
                </a:p>
              </p:txBody>
            </p:sp>
            <p:sp>
              <p:nvSpPr>
                <p:cNvPr id="106" name="ZoneTexte 105"/>
                <p:cNvSpPr txBox="1"/>
                <p:nvPr/>
              </p:nvSpPr>
              <p:spPr>
                <a:xfrm>
                  <a:off x="4941504" y="4282750"/>
                  <a:ext cx="648644" cy="500137"/>
                </a:xfrm>
                <a:prstGeom prst="rect">
                  <a:avLst/>
                </a:prstGeom>
                <a:noFill/>
              </p:spPr>
              <p:txBody>
                <a:bodyPr wrap="square" rtlCol="0">
                  <a:spAutoFit/>
                </a:bodyPr>
                <a:lstStyle/>
                <a:p>
                  <a:pPr algn="ctr">
                    <a:spcAft>
                      <a:spcPts val="1200"/>
                    </a:spcAft>
                  </a:pPr>
                  <a:r>
                    <a:rPr lang="fr-FR" sz="1000" kern="10" dirty="0" smtClean="0">
                      <a:ln w="9525">
                        <a:noFill/>
                        <a:round/>
                        <a:headEnd/>
                        <a:tailEnd/>
                      </a:ln>
                      <a:latin typeface="Arial Black"/>
                    </a:rPr>
                    <a:t>5</a:t>
                  </a:r>
                  <a:r>
                    <a:rPr lang="fr-FR" sz="1000" kern="10" baseline="30000" dirty="0" smtClean="0">
                      <a:ln w="9525">
                        <a:noFill/>
                        <a:round/>
                        <a:headEnd/>
                        <a:tailEnd/>
                      </a:ln>
                      <a:latin typeface="Arial Black"/>
                    </a:rPr>
                    <a:t>e </a:t>
                  </a:r>
                  <a:r>
                    <a:rPr lang="fr-FR" sz="1000" kern="10" dirty="0" smtClean="0">
                      <a:ln w="9525">
                        <a:noFill/>
                        <a:round/>
                        <a:headEnd/>
                        <a:tailEnd/>
                      </a:ln>
                      <a:latin typeface="Arial Black"/>
                    </a:rPr>
                    <a:t>4</a:t>
                  </a:r>
                  <a:r>
                    <a:rPr lang="fr-FR" sz="1000" kern="10" baseline="30000" dirty="0" smtClean="0">
                      <a:ln w="9525">
                        <a:noFill/>
                        <a:round/>
                        <a:headEnd/>
                        <a:tailEnd/>
                      </a:ln>
                      <a:latin typeface="Arial Black"/>
                    </a:rPr>
                    <a:t>e </a:t>
                  </a:r>
                  <a:r>
                    <a:rPr lang="fr-FR" sz="1000" kern="10" dirty="0" smtClean="0">
                      <a:ln w="9525">
                        <a:noFill/>
                        <a:round/>
                        <a:headEnd/>
                        <a:tailEnd/>
                      </a:ln>
                      <a:latin typeface="Arial Black"/>
                    </a:rPr>
                    <a:t>et 3</a:t>
                  </a:r>
                  <a:r>
                    <a:rPr lang="fr-FR" sz="1000" kern="10" baseline="30000" dirty="0" smtClean="0">
                      <a:ln w="9525">
                        <a:noFill/>
                        <a:round/>
                        <a:headEnd/>
                        <a:tailEnd/>
                      </a:ln>
                      <a:latin typeface="Arial Black"/>
                    </a:rPr>
                    <a:t>e</a:t>
                  </a:r>
                  <a:endParaRPr lang="fr-FR" sz="1000" kern="10" dirty="0">
                    <a:ln w="9525">
                      <a:noFill/>
                      <a:round/>
                      <a:headEnd/>
                      <a:tailEnd/>
                    </a:ln>
                    <a:latin typeface="Arial Black"/>
                  </a:endParaRPr>
                </a:p>
              </p:txBody>
            </p:sp>
          </p:grpSp>
          <p:grpSp>
            <p:nvGrpSpPr>
              <p:cNvPr id="9" name="Groupe 51"/>
              <p:cNvGrpSpPr/>
              <p:nvPr/>
            </p:nvGrpSpPr>
            <p:grpSpPr>
              <a:xfrm>
                <a:off x="13480644" y="7151317"/>
                <a:ext cx="3950625" cy="3211807"/>
                <a:chOff x="15837596" y="9076755"/>
                <a:chExt cx="3950625" cy="3211807"/>
              </a:xfrm>
            </p:grpSpPr>
            <p:pic>
              <p:nvPicPr>
                <p:cNvPr id="91" name="Picture 4" descr="Logo de la ville"/>
                <p:cNvPicPr>
                  <a:picLocks noChangeAspect="1" noChangeArrowheads="1"/>
                </p:cNvPicPr>
                <p:nvPr/>
              </p:nvPicPr>
              <p:blipFill>
                <a:blip r:embed="rId2" cstate="print"/>
                <a:srcRect/>
                <a:stretch>
                  <a:fillRect/>
                </a:stretch>
              </p:blipFill>
              <p:spPr bwMode="auto">
                <a:xfrm>
                  <a:off x="18797613" y="11445806"/>
                  <a:ext cx="990608" cy="842756"/>
                </a:xfrm>
                <a:prstGeom prst="rect">
                  <a:avLst/>
                </a:prstGeom>
                <a:noFill/>
              </p:spPr>
            </p:pic>
            <p:pic>
              <p:nvPicPr>
                <p:cNvPr id="92" name="Picture 10" descr="http://collegemoliereivry94.chez.com/accueil/bkgnd.png"/>
                <p:cNvPicPr>
                  <a:picLocks noChangeAspect="1" noChangeArrowheads="1"/>
                </p:cNvPicPr>
                <p:nvPr/>
              </p:nvPicPr>
              <p:blipFill>
                <a:blip r:embed="rId5" cstate="print"/>
                <a:srcRect/>
                <a:stretch>
                  <a:fillRect/>
                </a:stretch>
              </p:blipFill>
              <p:spPr bwMode="auto">
                <a:xfrm>
                  <a:off x="15997243" y="9688430"/>
                  <a:ext cx="3143272" cy="2357454"/>
                </a:xfrm>
                <a:prstGeom prst="rect">
                  <a:avLst/>
                </a:prstGeom>
                <a:noFill/>
              </p:spPr>
            </p:pic>
            <p:sp>
              <p:nvSpPr>
                <p:cNvPr id="93" name="ZoneTexte 92"/>
                <p:cNvSpPr txBox="1"/>
                <p:nvPr/>
              </p:nvSpPr>
              <p:spPr>
                <a:xfrm>
                  <a:off x="15837596" y="9076755"/>
                  <a:ext cx="3467295" cy="692498"/>
                </a:xfrm>
                <a:prstGeom prst="rect">
                  <a:avLst/>
                </a:prstGeom>
                <a:noFill/>
              </p:spPr>
              <p:txBody>
                <a:bodyPr wrap="none" rtlCol="0">
                  <a:spAutoFit/>
                </a:bodyPr>
                <a:lstStyle/>
                <a:p>
                  <a:r>
                    <a:rPr lang="fr-FR" sz="1200" b="1" i="1" dirty="0" smtClean="0">
                      <a:solidFill>
                        <a:schemeClr val="tx2">
                          <a:lumMod val="60000"/>
                          <a:lumOff val="40000"/>
                        </a:schemeClr>
                      </a:solidFill>
                      <a:latin typeface="Lucida Bright" pitchFamily="18" charset="0"/>
                    </a:rPr>
                    <a:t>Collège Molière</a:t>
                  </a:r>
                  <a:endParaRPr lang="fr-FR" sz="1200" b="1" i="1" dirty="0">
                    <a:solidFill>
                      <a:schemeClr val="tx2">
                        <a:lumMod val="60000"/>
                        <a:lumOff val="40000"/>
                      </a:schemeClr>
                    </a:solidFill>
                    <a:latin typeface="Lucida Bright" pitchFamily="18" charset="0"/>
                  </a:endParaRPr>
                </a:p>
              </p:txBody>
            </p:sp>
          </p:grpSp>
          <p:grpSp>
            <p:nvGrpSpPr>
              <p:cNvPr id="10" name="Groupe 54"/>
              <p:cNvGrpSpPr/>
              <p:nvPr/>
            </p:nvGrpSpPr>
            <p:grpSpPr>
              <a:xfrm>
                <a:off x="10090379" y="11035110"/>
                <a:ext cx="4994158" cy="3271602"/>
                <a:chOff x="15100061" y="12889110"/>
                <a:chExt cx="4994158" cy="3271602"/>
              </a:xfrm>
            </p:grpSpPr>
            <p:pic>
              <p:nvPicPr>
                <p:cNvPr id="88" name="Picture 4" descr="Logo de la ville"/>
                <p:cNvPicPr>
                  <a:picLocks noChangeAspect="1" noChangeArrowheads="1"/>
                </p:cNvPicPr>
                <p:nvPr/>
              </p:nvPicPr>
              <p:blipFill>
                <a:blip r:embed="rId2" cstate="print"/>
                <a:srcRect/>
                <a:stretch>
                  <a:fillRect/>
                </a:stretch>
              </p:blipFill>
              <p:spPr bwMode="auto">
                <a:xfrm>
                  <a:off x="18354697" y="15303457"/>
                  <a:ext cx="1007651" cy="857255"/>
                </a:xfrm>
                <a:prstGeom prst="rect">
                  <a:avLst/>
                </a:prstGeom>
                <a:noFill/>
              </p:spPr>
            </p:pic>
            <p:pic>
              <p:nvPicPr>
                <p:cNvPr id="89" name="Picture 6" descr="http://www.boileau.ac-creteil.fr/image_116.jpg"/>
                <p:cNvPicPr>
                  <a:picLocks noChangeAspect="1" noChangeArrowheads="1"/>
                </p:cNvPicPr>
                <p:nvPr/>
              </p:nvPicPr>
              <p:blipFill>
                <a:blip r:embed="rId6" cstate="print"/>
                <a:srcRect/>
                <a:stretch>
                  <a:fillRect/>
                </a:stretch>
              </p:blipFill>
              <p:spPr bwMode="auto">
                <a:xfrm>
                  <a:off x="15211425" y="13474661"/>
                  <a:ext cx="3457575" cy="2428875"/>
                </a:xfrm>
                <a:prstGeom prst="rect">
                  <a:avLst/>
                </a:prstGeom>
                <a:noFill/>
              </p:spPr>
            </p:pic>
            <p:sp>
              <p:nvSpPr>
                <p:cNvPr id="90" name="ZoneTexte 89"/>
                <p:cNvSpPr txBox="1"/>
                <p:nvPr/>
              </p:nvSpPr>
              <p:spPr>
                <a:xfrm>
                  <a:off x="15100061" y="12889110"/>
                  <a:ext cx="4994158" cy="692497"/>
                </a:xfrm>
                <a:prstGeom prst="rect">
                  <a:avLst/>
                </a:prstGeom>
                <a:noFill/>
              </p:spPr>
              <p:txBody>
                <a:bodyPr wrap="none" rtlCol="0">
                  <a:spAutoFit/>
                </a:bodyPr>
                <a:lstStyle/>
                <a:p>
                  <a:r>
                    <a:rPr lang="fr-FR" sz="1200" b="1" i="1" dirty="0" smtClean="0">
                      <a:solidFill>
                        <a:schemeClr val="tx2">
                          <a:lumMod val="60000"/>
                          <a:lumOff val="40000"/>
                        </a:schemeClr>
                      </a:solidFill>
                      <a:latin typeface="Lucida Bright" pitchFamily="18" charset="0"/>
                    </a:rPr>
                    <a:t>Collège Nicolas Boileau</a:t>
                  </a:r>
                  <a:endParaRPr lang="fr-FR" sz="1200" b="1" i="1" dirty="0">
                    <a:solidFill>
                      <a:schemeClr val="tx2">
                        <a:lumMod val="60000"/>
                        <a:lumOff val="40000"/>
                      </a:schemeClr>
                    </a:solidFill>
                    <a:latin typeface="Lucida Bright" pitchFamily="18" charset="0"/>
                  </a:endParaRPr>
                </a:p>
              </p:txBody>
            </p:sp>
          </p:grpSp>
          <p:sp>
            <p:nvSpPr>
              <p:cNvPr id="87" name="ZoneTexte 86"/>
              <p:cNvSpPr txBox="1"/>
              <p:nvPr/>
            </p:nvSpPr>
            <p:spPr>
              <a:xfrm>
                <a:off x="7692215" y="8015415"/>
                <a:ext cx="2153633" cy="615553"/>
              </a:xfrm>
              <a:prstGeom prst="rect">
                <a:avLst/>
              </a:prstGeom>
              <a:noFill/>
            </p:spPr>
            <p:txBody>
              <a:bodyPr wrap="none" rtlCol="0">
                <a:spAutoFit/>
              </a:bodyPr>
              <a:lstStyle/>
              <a:p>
                <a:pPr algn="ctr">
                  <a:spcAft>
                    <a:spcPts val="1200"/>
                  </a:spcAft>
                </a:pPr>
                <a:r>
                  <a:rPr lang="fr-FR" sz="1000" kern="10" dirty="0" err="1" smtClean="0">
                    <a:ln w="9525">
                      <a:noFill/>
                      <a:round/>
                      <a:headEnd/>
                      <a:tailEnd/>
                    </a:ln>
                    <a:latin typeface="Arial Black"/>
                  </a:rPr>
                  <a:t>Term</a:t>
                </a:r>
                <a:r>
                  <a:rPr lang="fr-FR" sz="1000" kern="10" dirty="0" smtClean="0">
                    <a:ln w="9525">
                      <a:noFill/>
                      <a:round/>
                      <a:headEnd/>
                      <a:tailEnd/>
                    </a:ln>
                    <a:latin typeface="Arial Black"/>
                  </a:rPr>
                  <a:t> STL</a:t>
                </a:r>
                <a:endParaRPr lang="fr-FR" sz="1000" dirty="0">
                  <a:latin typeface="Arial Black" pitchFamily="34" charset="0"/>
                </a:endParaRPr>
              </a:p>
            </p:txBody>
          </p:sp>
        </p:grpSp>
        <p:pic>
          <p:nvPicPr>
            <p:cNvPr id="113" name="Image 112" descr="Cordées de la réussite.jpg"/>
            <p:cNvPicPr>
              <a:picLocks noChangeAspect="1"/>
            </p:cNvPicPr>
            <p:nvPr/>
          </p:nvPicPr>
          <p:blipFill>
            <a:blip r:embed="rId7" cstate="print"/>
            <a:stretch>
              <a:fillRect/>
            </a:stretch>
          </p:blipFill>
          <p:spPr>
            <a:xfrm>
              <a:off x="-1071570" y="-1327087"/>
              <a:ext cx="2448273" cy="2802927"/>
            </a:xfrm>
            <a:prstGeom prst="rect">
              <a:avLst/>
            </a:prstGeom>
          </p:spPr>
        </p:pic>
      </p:grpSp>
      <p:sp>
        <p:nvSpPr>
          <p:cNvPr id="42" name="Rectangle 41"/>
          <p:cNvSpPr/>
          <p:nvPr/>
        </p:nvSpPr>
        <p:spPr>
          <a:xfrm>
            <a:off x="3595806" y="3500438"/>
            <a:ext cx="404278" cy="261610"/>
          </a:xfrm>
          <a:prstGeom prst="rect">
            <a:avLst/>
          </a:prstGeom>
        </p:spPr>
        <p:txBody>
          <a:bodyPr wrap="none">
            <a:spAutoFit/>
          </a:bodyPr>
          <a:lstStyle/>
          <a:p>
            <a:r>
              <a:rPr lang="fr-FR" sz="1050" kern="10" dirty="0" smtClean="0">
                <a:ln w="9525">
                  <a:noFill/>
                  <a:round/>
                  <a:headEnd/>
                  <a:tailEnd/>
                </a:ln>
                <a:latin typeface="Arial Black"/>
              </a:rPr>
              <a:t>2</a:t>
            </a:r>
            <a:r>
              <a:rPr lang="fr-FR" sz="1050" kern="10" baseline="30000" dirty="0" smtClean="0">
                <a:ln w="9525">
                  <a:noFill/>
                  <a:round/>
                  <a:headEnd/>
                  <a:tailEnd/>
                </a:ln>
                <a:latin typeface="Arial Black"/>
              </a:rPr>
              <a:t>nd</a:t>
            </a:r>
            <a:endParaRPr lang="fr-FR" sz="1050" dirty="0"/>
          </a:p>
        </p:txBody>
      </p:sp>
      <p:grpSp>
        <p:nvGrpSpPr>
          <p:cNvPr id="11" name="Groupe 11"/>
          <p:cNvGrpSpPr>
            <a:grpSpLocks/>
          </p:cNvGrpSpPr>
          <p:nvPr/>
        </p:nvGrpSpPr>
        <p:grpSpPr bwMode="auto">
          <a:xfrm>
            <a:off x="2357437" y="1"/>
            <a:ext cx="6786563" cy="1357298"/>
            <a:chOff x="17723445" y="-170014"/>
            <a:chExt cx="12556530" cy="4572032"/>
          </a:xfrm>
        </p:grpSpPr>
        <p:grpSp>
          <p:nvGrpSpPr>
            <p:cNvPr id="12" name="Groupe 6"/>
            <p:cNvGrpSpPr>
              <a:grpSpLocks/>
            </p:cNvGrpSpPr>
            <p:nvPr/>
          </p:nvGrpSpPr>
          <p:grpSpPr bwMode="auto">
            <a:xfrm>
              <a:off x="17723445" y="544366"/>
              <a:ext cx="12556530" cy="3857652"/>
              <a:chOff x="17723445" y="544366"/>
              <a:chExt cx="12556530" cy="3857652"/>
            </a:xfrm>
          </p:grpSpPr>
          <p:pic>
            <p:nvPicPr>
              <p:cNvPr id="47" name="Image 7" descr="images.jpg"/>
              <p:cNvPicPr>
                <a:picLocks noChangeAspect="1"/>
              </p:cNvPicPr>
              <p:nvPr/>
            </p:nvPicPr>
            <p:blipFill>
              <a:blip r:embed="rId8" cstate="print"/>
              <a:srcRect b="24306"/>
              <a:stretch>
                <a:fillRect/>
              </a:stretch>
            </p:blipFill>
            <p:spPr bwMode="auto">
              <a:xfrm>
                <a:off x="21707415" y="544366"/>
                <a:ext cx="8572560" cy="3857652"/>
              </a:xfrm>
              <a:prstGeom prst="rect">
                <a:avLst/>
              </a:prstGeom>
              <a:noFill/>
              <a:ln w="9525">
                <a:noFill/>
                <a:miter lim="800000"/>
                <a:headEnd/>
                <a:tailEnd/>
              </a:ln>
            </p:spPr>
          </p:pic>
          <p:pic>
            <p:nvPicPr>
              <p:cNvPr id="48" name="Image 8" descr="images.jpg"/>
              <p:cNvPicPr>
                <a:picLocks noChangeAspect="1"/>
              </p:cNvPicPr>
              <p:nvPr/>
            </p:nvPicPr>
            <p:blipFill>
              <a:blip r:embed="rId8" cstate="print"/>
              <a:srcRect r="47501" b="24306"/>
              <a:stretch>
                <a:fillRect/>
              </a:stretch>
            </p:blipFill>
            <p:spPr bwMode="auto">
              <a:xfrm>
                <a:off x="17723445" y="544366"/>
                <a:ext cx="4500594" cy="3857652"/>
              </a:xfrm>
              <a:prstGeom prst="rect">
                <a:avLst/>
              </a:prstGeom>
              <a:noFill/>
              <a:ln w="9525">
                <a:noFill/>
                <a:miter lim="800000"/>
                <a:headEnd/>
                <a:tailEnd/>
              </a:ln>
            </p:spPr>
          </p:pic>
        </p:grpSp>
        <p:pic>
          <p:nvPicPr>
            <p:cNvPr id="46" name="Picture 10" descr="http://www.cerfal-apprentissage.fr/decouvrir-le-cerfal/international/logo-academie-creteil.gif/image_preview"/>
            <p:cNvPicPr>
              <a:picLocks noChangeAspect="1" noChangeArrowheads="1"/>
            </p:cNvPicPr>
            <p:nvPr/>
          </p:nvPicPr>
          <p:blipFill>
            <a:blip r:embed="rId9" cstate="print"/>
            <a:srcRect/>
            <a:stretch>
              <a:fillRect/>
            </a:stretch>
          </p:blipFill>
          <p:spPr bwMode="auto">
            <a:xfrm>
              <a:off x="26600581" y="-170014"/>
              <a:ext cx="3357064" cy="2643206"/>
            </a:xfrm>
            <a:prstGeom prst="rect">
              <a:avLst/>
            </a:prstGeom>
            <a:noFill/>
            <a:ln w="9525">
              <a:noFill/>
              <a:miter lim="800000"/>
              <a:headEnd/>
              <a:tailEnd/>
            </a:ln>
          </p:spPr>
        </p:pic>
      </p:grpSp>
      <p:sp>
        <p:nvSpPr>
          <p:cNvPr id="49" name="Text Box 7"/>
          <p:cNvSpPr txBox="1">
            <a:spLocks noChangeArrowheads="1"/>
          </p:cNvSpPr>
          <p:nvPr/>
        </p:nvSpPr>
        <p:spPr bwMode="auto">
          <a:xfrm>
            <a:off x="1626440" y="783090"/>
            <a:ext cx="6286544" cy="997196"/>
          </a:xfrm>
          <a:prstGeom prst="rect">
            <a:avLst/>
          </a:prstGeom>
          <a:noFill/>
          <a:ln w="9525">
            <a:noFill/>
            <a:miter lim="800000"/>
            <a:headEnd/>
            <a:tailEnd/>
          </a:ln>
        </p:spPr>
        <p:txBody>
          <a:bodyPr wrap="square" lIns="0" tIns="0" rIns="0" bIns="0">
            <a:spAutoFit/>
          </a:bodyPr>
          <a:lstStyle/>
          <a:p>
            <a:pPr algn="ctr">
              <a:lnSpc>
                <a:spcPct val="80000"/>
              </a:lnSpc>
            </a:pPr>
            <a:r>
              <a:rPr lang="fr-FR" sz="4000" b="1" i="1" dirty="0">
                <a:solidFill>
                  <a:schemeClr val="folHlink"/>
                </a:solidFill>
              </a:rPr>
              <a:t>Banlieue Est : </a:t>
            </a:r>
          </a:p>
          <a:p>
            <a:pPr algn="ctr">
              <a:lnSpc>
                <a:spcPct val="80000"/>
              </a:lnSpc>
            </a:pPr>
            <a:r>
              <a:rPr lang="fr-FR" sz="4000" b="1" i="1" dirty="0">
                <a:solidFill>
                  <a:schemeClr val="folHlink"/>
                </a:solidFill>
              </a:rPr>
              <a:t>cap vers les sciences</a:t>
            </a:r>
          </a:p>
        </p:txBody>
      </p:sp>
      <p:sp>
        <p:nvSpPr>
          <p:cNvPr id="50" name="ZoneTexte 49"/>
          <p:cNvSpPr txBox="1"/>
          <p:nvPr/>
        </p:nvSpPr>
        <p:spPr>
          <a:xfrm>
            <a:off x="971600" y="2060848"/>
            <a:ext cx="2448272" cy="584775"/>
          </a:xfrm>
          <a:prstGeom prst="rect">
            <a:avLst/>
          </a:prstGeom>
          <a:noFill/>
        </p:spPr>
        <p:txBody>
          <a:bodyPr wrap="square" rtlCol="0">
            <a:spAutoFit/>
          </a:bodyPr>
          <a:lstStyle/>
          <a:p>
            <a:r>
              <a:rPr lang="fr-FR" sz="1600" b="1" u="sng" dirty="0" smtClean="0"/>
              <a:t>Labellisée en novembre 2011</a:t>
            </a:r>
            <a:endParaRPr lang="fr-FR" sz="1600" b="1" u="sng" dirty="0"/>
          </a:p>
        </p:txBody>
      </p:sp>
      <p:pic>
        <p:nvPicPr>
          <p:cNvPr id="53" name="Picture 23"/>
          <p:cNvPicPr>
            <a:picLocks noChangeAspect="1" noChangeArrowheads="1"/>
          </p:cNvPicPr>
          <p:nvPr/>
        </p:nvPicPr>
        <p:blipFill>
          <a:blip r:embed="rId10" cstate="print"/>
          <a:srcRect/>
          <a:stretch>
            <a:fillRect/>
          </a:stretch>
        </p:blipFill>
        <p:spPr bwMode="auto">
          <a:xfrm>
            <a:off x="2135855" y="5032069"/>
            <a:ext cx="2450633" cy="1028707"/>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diamond(in)">
                                      <p:cBhvr>
                                        <p:cTn id="7"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llipse 25"/>
          <p:cNvSpPr/>
          <p:nvPr/>
        </p:nvSpPr>
        <p:spPr bwMode="auto">
          <a:xfrm>
            <a:off x="3013621" y="3933056"/>
            <a:ext cx="2088232" cy="1656184"/>
          </a:xfrm>
          <a:prstGeom prst="ellipse">
            <a:avLst/>
          </a:prstGeom>
          <a:solidFill>
            <a:srgbClr val="00B0F0"/>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Lucida Sans" pitchFamily="34" charset="0"/>
              <a:cs typeface="Times New Roman" pitchFamily="18" charset="0"/>
            </a:endParaRPr>
          </a:p>
        </p:txBody>
      </p:sp>
      <p:sp>
        <p:nvSpPr>
          <p:cNvPr id="31" name="Ellipse 30"/>
          <p:cNvSpPr/>
          <p:nvPr/>
        </p:nvSpPr>
        <p:spPr bwMode="auto">
          <a:xfrm>
            <a:off x="540713" y="3933056"/>
            <a:ext cx="2016224" cy="1656184"/>
          </a:xfrm>
          <a:prstGeom prst="ellipse">
            <a:avLst/>
          </a:prstGeom>
          <a:solidFill>
            <a:srgbClr val="00B0F0"/>
          </a:solidFill>
          <a:ln w="9525" cap="flat" cmpd="sng" algn="ctr">
            <a:no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smtClean="0">
              <a:ln>
                <a:noFill/>
              </a:ln>
              <a:solidFill>
                <a:schemeClr val="tx1"/>
              </a:solidFill>
              <a:effectLst/>
              <a:latin typeface="Lucida Sans" pitchFamily="34" charset="0"/>
              <a:cs typeface="Times New Roman" pitchFamily="18" charset="0"/>
            </a:endParaRPr>
          </a:p>
        </p:txBody>
      </p:sp>
      <p:sp>
        <p:nvSpPr>
          <p:cNvPr id="7" name="Espace réservé du pied de page 4"/>
          <p:cNvSpPr>
            <a:spLocks noGrp="1"/>
          </p:cNvSpPr>
          <p:nvPr>
            <p:ph type="ftr" sz="quarter" idx="11"/>
          </p:nvPr>
        </p:nvSpPr>
        <p:spPr/>
        <p:txBody>
          <a:bodyPr/>
          <a:lstStyle/>
          <a:p>
            <a:r>
              <a:rPr lang="fr-FR" dirty="0" smtClean="0"/>
              <a:t>Banlieue Est : cap vers les sciences</a:t>
            </a:r>
            <a:endParaRPr lang="fr-FR" dirty="0"/>
          </a:p>
        </p:txBody>
      </p:sp>
      <p:sp>
        <p:nvSpPr>
          <p:cNvPr id="8" name="Espace réservé du numéro de diapositive 5"/>
          <p:cNvSpPr>
            <a:spLocks noGrp="1"/>
          </p:cNvSpPr>
          <p:nvPr>
            <p:ph type="sldNum" sz="quarter" idx="12"/>
          </p:nvPr>
        </p:nvSpPr>
        <p:spPr/>
        <p:txBody>
          <a:bodyPr/>
          <a:lstStyle/>
          <a:p>
            <a:r>
              <a:rPr lang="fr-FR"/>
              <a:t>p. </a:t>
            </a:r>
            <a:fld id="{C2CA341C-DE27-4689-A9BB-3E29DD2A9E2A}" type="slidenum">
              <a:rPr lang="fr-FR"/>
              <a:pPr/>
              <a:t>6</a:t>
            </a:fld>
            <a:endParaRPr lang="fr-FR"/>
          </a:p>
        </p:txBody>
      </p:sp>
      <p:sp>
        <p:nvSpPr>
          <p:cNvPr id="10242" name="Rectangle 2"/>
          <p:cNvSpPr>
            <a:spLocks noGrp="1" noChangeArrowheads="1"/>
          </p:cNvSpPr>
          <p:nvPr>
            <p:ph type="title"/>
          </p:nvPr>
        </p:nvSpPr>
        <p:spPr/>
        <p:txBody>
          <a:bodyPr/>
          <a:lstStyle/>
          <a:p>
            <a:r>
              <a:rPr lang="fr-FR" dirty="0" smtClean="0"/>
              <a:t>DESCRIPTION DE LA CORDEE</a:t>
            </a:r>
            <a:endParaRPr lang="fr-FR" dirty="0"/>
          </a:p>
        </p:txBody>
      </p:sp>
      <p:sp>
        <p:nvSpPr>
          <p:cNvPr id="10246" name="Text Box 6"/>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a:t>2</a:t>
            </a:r>
          </a:p>
        </p:txBody>
      </p:sp>
      <p:pic>
        <p:nvPicPr>
          <p:cNvPr id="10247" name="Picture 7" descr="D:\Prof\Clients\PLAN CREATIF\Upec (v97-2000)\Charte\Ppt\bandeau_orange.png"/>
          <p:cNvPicPr>
            <a:picLocks noChangeAspect="1" noChangeArrowheads="1"/>
          </p:cNvPicPr>
          <p:nvPr/>
        </p:nvPicPr>
        <p:blipFill>
          <a:blip r:embed="rId2" cstate="print"/>
          <a:srcRect/>
          <a:stretch>
            <a:fillRect/>
          </a:stretch>
        </p:blipFill>
        <p:spPr bwMode="auto">
          <a:xfrm>
            <a:off x="285750" y="222250"/>
            <a:ext cx="8570913" cy="387350"/>
          </a:xfrm>
          <a:prstGeom prst="rect">
            <a:avLst/>
          </a:prstGeom>
          <a:noFill/>
        </p:spPr>
      </p:pic>
      <p:grpSp>
        <p:nvGrpSpPr>
          <p:cNvPr id="17" name="Groupe 16"/>
          <p:cNvGrpSpPr/>
          <p:nvPr/>
        </p:nvGrpSpPr>
        <p:grpSpPr>
          <a:xfrm>
            <a:off x="500459" y="1772816"/>
            <a:ext cx="3234448" cy="3568171"/>
            <a:chOff x="239430" y="1268760"/>
            <a:chExt cx="3234448" cy="3568171"/>
          </a:xfrm>
        </p:grpSpPr>
        <p:sp>
          <p:nvSpPr>
            <p:cNvPr id="9" name="Triangle isocèle 8"/>
            <p:cNvSpPr/>
            <p:nvPr/>
          </p:nvSpPr>
          <p:spPr bwMode="auto">
            <a:xfrm>
              <a:off x="1403648" y="1268760"/>
              <a:ext cx="2070230" cy="2088232"/>
            </a:xfrm>
            <a:prstGeom prst="triangle">
              <a:avLst>
                <a:gd name="adj" fmla="val 50000"/>
              </a:avLst>
            </a:prstGeom>
            <a:solidFill>
              <a:srgbClr val="002060"/>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rgbClr val="002060"/>
                </a:solidFill>
                <a:effectLst/>
                <a:latin typeface="Lucida Sans" pitchFamily="34" charset="0"/>
                <a:cs typeface="Times New Roman" pitchFamily="18" charset="0"/>
              </a:endParaRPr>
            </a:p>
          </p:txBody>
        </p:sp>
        <p:sp>
          <p:nvSpPr>
            <p:cNvPr id="12" name="ZoneTexte 11"/>
            <p:cNvSpPr txBox="1"/>
            <p:nvPr/>
          </p:nvSpPr>
          <p:spPr>
            <a:xfrm>
              <a:off x="239430" y="3821268"/>
              <a:ext cx="2088232" cy="1015663"/>
            </a:xfrm>
            <a:prstGeom prst="rect">
              <a:avLst/>
            </a:prstGeom>
            <a:noFill/>
          </p:spPr>
          <p:txBody>
            <a:bodyPr wrap="square" rtlCol="0">
              <a:spAutoFit/>
            </a:bodyPr>
            <a:lstStyle/>
            <a:p>
              <a:r>
                <a:rPr lang="fr-FR" sz="1200" b="1" dirty="0" smtClean="0"/>
                <a:t>Lycée</a:t>
              </a:r>
              <a:r>
                <a:rPr lang="fr-FR" sz="1200" dirty="0" smtClean="0"/>
                <a:t> </a:t>
              </a:r>
              <a:r>
                <a:rPr lang="fr-FR" sz="1200" b="1" dirty="0" smtClean="0"/>
                <a:t>Champlain </a:t>
              </a:r>
            </a:p>
            <a:p>
              <a:r>
                <a:rPr lang="fr-FR" sz="1200" b="1" dirty="0" smtClean="0"/>
                <a:t>de Chennevières </a:t>
              </a:r>
              <a:br>
                <a:rPr lang="fr-FR" sz="1200" b="1" dirty="0" smtClean="0"/>
              </a:br>
              <a:r>
                <a:rPr lang="fr-FR" sz="1200" b="1" dirty="0" smtClean="0"/>
                <a:t>S/Marne (94) : </a:t>
              </a:r>
            </a:p>
            <a:p>
              <a:r>
                <a:rPr lang="fr-FR" sz="1200" dirty="0" smtClean="0"/>
                <a:t>444 élèves</a:t>
              </a:r>
            </a:p>
            <a:p>
              <a:r>
                <a:rPr lang="fr-FR" sz="1200" dirty="0" smtClean="0"/>
                <a:t>(en 2013-2014)</a:t>
              </a:r>
            </a:p>
          </p:txBody>
        </p:sp>
      </p:grpSp>
      <p:sp>
        <p:nvSpPr>
          <p:cNvPr id="19" name="Rectangle 3"/>
          <p:cNvSpPr txBox="1">
            <a:spLocks noChangeArrowheads="1"/>
          </p:cNvSpPr>
          <p:nvPr/>
        </p:nvSpPr>
        <p:spPr bwMode="auto">
          <a:xfrm>
            <a:off x="1439652" y="2816932"/>
            <a:ext cx="2520280" cy="57606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ct val="100000"/>
              </a:spcBef>
              <a:spcAft>
                <a:spcPct val="0"/>
              </a:spcAft>
              <a:buClrTx/>
              <a:buSzTx/>
              <a:buFontTx/>
              <a:buNone/>
              <a:tabLst/>
              <a:defRPr/>
            </a:pPr>
            <a:r>
              <a:rPr kumimoji="0" lang="fr-FR" sz="1300" b="1" i="1" u="none" strike="noStrike" kern="0" cap="none" spc="0" normalizeH="0" baseline="0" noProof="0" dirty="0" smtClean="0">
                <a:ln>
                  <a:noFill/>
                </a:ln>
                <a:solidFill>
                  <a:schemeClr val="bg1"/>
                </a:solidFill>
                <a:effectLst/>
                <a:uLnTx/>
                <a:uFillTx/>
                <a:latin typeface="+mn-lt"/>
                <a:ea typeface="+mn-ea"/>
                <a:cs typeface="+mn-cs"/>
              </a:rPr>
              <a:t>Une </a:t>
            </a:r>
            <a:br>
              <a:rPr kumimoji="0" lang="fr-FR" sz="1300" b="1" i="1" u="none" strike="noStrike" kern="0" cap="none" spc="0" normalizeH="0" baseline="0" noProof="0" dirty="0" smtClean="0">
                <a:ln>
                  <a:noFill/>
                </a:ln>
                <a:solidFill>
                  <a:schemeClr val="bg1"/>
                </a:solidFill>
                <a:effectLst/>
                <a:uLnTx/>
                <a:uFillTx/>
                <a:latin typeface="+mn-lt"/>
                <a:ea typeface="+mn-ea"/>
                <a:cs typeface="+mn-cs"/>
              </a:rPr>
            </a:br>
            <a:r>
              <a:rPr kumimoji="0" lang="fr-FR" sz="1300" b="1" i="1" u="none" strike="noStrike" kern="0" cap="none" spc="0" normalizeH="0" baseline="0" noProof="0" dirty="0" smtClean="0">
                <a:ln>
                  <a:noFill/>
                </a:ln>
                <a:solidFill>
                  <a:schemeClr val="bg1"/>
                </a:solidFill>
                <a:effectLst/>
                <a:uLnTx/>
                <a:uFillTx/>
                <a:latin typeface="+mn-lt"/>
                <a:ea typeface="+mn-ea"/>
                <a:cs typeface="+mn-cs"/>
              </a:rPr>
              <a:t>triangulaire</a:t>
            </a:r>
          </a:p>
          <a:p>
            <a:pPr marL="0" marR="0" lvl="0" indent="0" algn="l" defTabSz="914400" rtl="0" eaLnBrk="1" fontAlgn="base" latinLnBrk="0" hangingPunct="1">
              <a:lnSpc>
                <a:spcPct val="100000"/>
              </a:lnSpc>
              <a:spcBef>
                <a:spcPct val="100000"/>
              </a:spcBef>
              <a:spcAft>
                <a:spcPct val="0"/>
              </a:spcAft>
              <a:buClrTx/>
              <a:buSzTx/>
              <a:buFontTx/>
              <a:buNone/>
              <a:tabLst/>
              <a:defRPr/>
            </a:pPr>
            <a:endParaRPr kumimoji="0" lang="fr-FR" sz="16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100000"/>
              </a:spcBef>
              <a:spcAft>
                <a:spcPct val="0"/>
              </a:spcAft>
              <a:buClrTx/>
              <a:buSzTx/>
              <a:buFontTx/>
              <a:buNone/>
              <a:tabLst/>
              <a:defRPr/>
            </a:pPr>
            <a:endParaRPr kumimoji="0" lang="fr-FR" sz="1600" b="0" i="0" u="none" strike="noStrike" kern="0" cap="none" spc="0" normalizeH="0" baseline="0" noProof="0" dirty="0">
              <a:ln>
                <a:noFill/>
              </a:ln>
              <a:solidFill>
                <a:schemeClr val="tx1"/>
              </a:solidFill>
              <a:effectLst/>
              <a:uLnTx/>
              <a:uFillTx/>
              <a:latin typeface="+mn-lt"/>
              <a:ea typeface="+mn-ea"/>
              <a:cs typeface="+mn-cs"/>
            </a:endParaRPr>
          </a:p>
        </p:txBody>
      </p:sp>
      <p:sp>
        <p:nvSpPr>
          <p:cNvPr id="18" name="Ellipse 17"/>
          <p:cNvSpPr/>
          <p:nvPr/>
        </p:nvSpPr>
        <p:spPr bwMode="auto">
          <a:xfrm>
            <a:off x="6084168" y="3933056"/>
            <a:ext cx="1944216" cy="1656184"/>
          </a:xfrm>
          <a:prstGeom prst="ellipse">
            <a:avLst/>
          </a:prstGeom>
          <a:solidFill>
            <a:schemeClr val="tx2"/>
          </a:solidFill>
          <a:ln w="9525" cap="flat" cmpd="sng" algn="ctr">
            <a:solidFill>
              <a:schemeClr val="tx2"/>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0" i="0" u="none" strike="noStrike" cap="none" normalizeH="0" baseline="0" dirty="0" smtClean="0">
              <a:ln>
                <a:noFill/>
              </a:ln>
              <a:solidFill>
                <a:schemeClr val="tx1"/>
              </a:solidFill>
              <a:effectLst/>
              <a:latin typeface="Lucida Sans" pitchFamily="34" charset="0"/>
              <a:cs typeface="Times New Roman" pitchFamily="18" charset="0"/>
            </a:endParaRPr>
          </a:p>
        </p:txBody>
      </p:sp>
      <p:sp>
        <p:nvSpPr>
          <p:cNvPr id="20" name="ZoneTexte 19"/>
          <p:cNvSpPr txBox="1"/>
          <p:nvPr/>
        </p:nvSpPr>
        <p:spPr>
          <a:xfrm>
            <a:off x="6228184" y="4286851"/>
            <a:ext cx="1728192" cy="1092607"/>
          </a:xfrm>
          <a:prstGeom prst="rect">
            <a:avLst/>
          </a:prstGeom>
          <a:noFill/>
        </p:spPr>
        <p:txBody>
          <a:bodyPr wrap="square" rtlCol="0">
            <a:spAutoFit/>
          </a:bodyPr>
          <a:lstStyle/>
          <a:p>
            <a:r>
              <a:rPr lang="fr-FR" sz="1300" b="1" dirty="0" smtClean="0"/>
              <a:t>Lycée Liberté à Romainville (93</a:t>
            </a:r>
            <a:r>
              <a:rPr lang="fr-FR" sz="1300" dirty="0" smtClean="0"/>
              <a:t>) : 130 élèves</a:t>
            </a:r>
            <a:endParaRPr lang="fr-FR" sz="1300" dirty="0"/>
          </a:p>
          <a:p>
            <a:r>
              <a:rPr lang="fr-FR" sz="1300" dirty="0" smtClean="0"/>
              <a:t>(en 2013-2014)</a:t>
            </a:r>
            <a:br>
              <a:rPr lang="fr-FR" sz="1300" dirty="0" smtClean="0"/>
            </a:br>
            <a:endParaRPr lang="fr-FR" sz="1300" dirty="0"/>
          </a:p>
        </p:txBody>
      </p:sp>
      <p:sp>
        <p:nvSpPr>
          <p:cNvPr id="23" name="ZoneTexte 22"/>
          <p:cNvSpPr txBox="1"/>
          <p:nvPr/>
        </p:nvSpPr>
        <p:spPr>
          <a:xfrm>
            <a:off x="755576" y="908720"/>
            <a:ext cx="7704856" cy="800219"/>
          </a:xfrm>
          <a:prstGeom prst="rect">
            <a:avLst/>
          </a:prstGeom>
          <a:solidFill>
            <a:srgbClr val="2295A4"/>
          </a:solidFill>
        </p:spPr>
        <p:txBody>
          <a:bodyPr wrap="square" rtlCol="0">
            <a:spAutoFit/>
          </a:bodyPr>
          <a:lstStyle/>
          <a:p>
            <a:endParaRPr lang="fr-FR" b="1" i="1" kern="0" dirty="0" smtClean="0">
              <a:solidFill>
                <a:schemeClr val="bg1"/>
              </a:solidFill>
            </a:endParaRPr>
          </a:p>
          <a:p>
            <a:r>
              <a:rPr lang="fr-FR" sz="1800" b="1" i="1" kern="0" dirty="0" smtClean="0">
                <a:solidFill>
                  <a:schemeClr val="bg1"/>
                </a:solidFill>
              </a:rPr>
              <a:t>Faculté des sciences et technologie (UPEC)</a:t>
            </a:r>
          </a:p>
          <a:p>
            <a:r>
              <a:rPr lang="fr-FR" b="1" i="1" kern="0" dirty="0" smtClean="0">
                <a:solidFill>
                  <a:schemeClr val="bg1"/>
                </a:solidFill>
              </a:rPr>
              <a:t> </a:t>
            </a:r>
            <a:endParaRPr lang="fr-FR" dirty="0">
              <a:solidFill>
                <a:schemeClr val="bg1"/>
              </a:solidFill>
            </a:endParaRPr>
          </a:p>
        </p:txBody>
      </p:sp>
      <p:sp>
        <p:nvSpPr>
          <p:cNvPr id="27" name="ZoneTexte 26"/>
          <p:cNvSpPr txBox="1"/>
          <p:nvPr/>
        </p:nvSpPr>
        <p:spPr>
          <a:xfrm>
            <a:off x="2896380" y="4293096"/>
            <a:ext cx="2232248" cy="1015663"/>
          </a:xfrm>
          <a:prstGeom prst="rect">
            <a:avLst/>
          </a:prstGeom>
          <a:noFill/>
        </p:spPr>
        <p:txBody>
          <a:bodyPr wrap="square" rtlCol="0">
            <a:spAutoFit/>
          </a:bodyPr>
          <a:lstStyle/>
          <a:p>
            <a:r>
              <a:rPr lang="fr-FR" sz="1200" b="1" dirty="0" smtClean="0"/>
              <a:t>Collèges Molière </a:t>
            </a:r>
          </a:p>
          <a:p>
            <a:r>
              <a:rPr lang="fr-FR" sz="1200" b="1" dirty="0" smtClean="0"/>
              <a:t>et Boileau de Chennevières S/Marne (94)</a:t>
            </a:r>
            <a:r>
              <a:rPr lang="fr-FR" sz="1200" dirty="0" smtClean="0"/>
              <a:t> : 220 élèves</a:t>
            </a:r>
          </a:p>
          <a:p>
            <a:r>
              <a:rPr lang="fr-FR" sz="1200" dirty="0" smtClean="0"/>
              <a:t>(en 2013-2014)</a:t>
            </a:r>
          </a:p>
        </p:txBody>
      </p:sp>
      <p:cxnSp>
        <p:nvCxnSpPr>
          <p:cNvPr id="35" name="Connecteur droit avec flèche 34"/>
          <p:cNvCxnSpPr/>
          <p:nvPr/>
        </p:nvCxnSpPr>
        <p:spPr bwMode="auto">
          <a:xfrm flipV="1">
            <a:off x="1331640" y="1772816"/>
            <a:ext cx="1080120" cy="2088232"/>
          </a:xfrm>
          <a:prstGeom prst="straightConnector1">
            <a:avLst/>
          </a:prstGeom>
          <a:solidFill>
            <a:schemeClr val="tx2"/>
          </a:solidFill>
          <a:ln w="25400" cap="flat" cmpd="sng" algn="ctr">
            <a:solidFill>
              <a:schemeClr val="tx1"/>
            </a:solidFill>
            <a:prstDash val="solid"/>
            <a:round/>
            <a:headEnd type="arrow"/>
            <a:tailEnd type="arrow"/>
          </a:ln>
          <a:effectLst/>
        </p:spPr>
      </p:cxnSp>
      <p:cxnSp>
        <p:nvCxnSpPr>
          <p:cNvPr id="37" name="Connecteur droit avec flèche 36"/>
          <p:cNvCxnSpPr/>
          <p:nvPr/>
        </p:nvCxnSpPr>
        <p:spPr bwMode="auto">
          <a:xfrm flipH="1" flipV="1">
            <a:off x="2411761" y="4293096"/>
            <a:ext cx="792087" cy="11184"/>
          </a:xfrm>
          <a:prstGeom prst="straightConnector1">
            <a:avLst/>
          </a:prstGeom>
          <a:solidFill>
            <a:schemeClr val="tx2"/>
          </a:solidFill>
          <a:ln w="25400" cap="flat" cmpd="sng" algn="ctr">
            <a:solidFill>
              <a:schemeClr val="tx1"/>
            </a:solidFill>
            <a:prstDash val="solid"/>
            <a:round/>
            <a:headEnd type="arrow"/>
            <a:tailEnd type="arrow"/>
          </a:ln>
          <a:effectLst/>
        </p:spPr>
      </p:cxnSp>
      <p:cxnSp>
        <p:nvCxnSpPr>
          <p:cNvPr id="47" name="Connecteur droit avec flèche 46"/>
          <p:cNvCxnSpPr/>
          <p:nvPr/>
        </p:nvCxnSpPr>
        <p:spPr bwMode="auto">
          <a:xfrm flipH="1" flipV="1">
            <a:off x="2915816" y="1772816"/>
            <a:ext cx="1116124" cy="2016224"/>
          </a:xfrm>
          <a:prstGeom prst="straightConnector1">
            <a:avLst/>
          </a:prstGeom>
          <a:solidFill>
            <a:schemeClr val="tx2"/>
          </a:solidFill>
          <a:ln w="25400" cap="flat" cmpd="sng" algn="ctr">
            <a:solidFill>
              <a:schemeClr val="tx1"/>
            </a:solidFill>
            <a:prstDash val="solid"/>
            <a:round/>
            <a:headEnd type="arrow"/>
            <a:tailEnd type="arrow"/>
          </a:ln>
          <a:effectLst/>
        </p:spPr>
      </p:cxnSp>
      <p:cxnSp>
        <p:nvCxnSpPr>
          <p:cNvPr id="66" name="Connecteur droit avec flèche 65"/>
          <p:cNvCxnSpPr>
            <a:stCxn id="18" idx="0"/>
          </p:cNvCxnSpPr>
          <p:nvPr/>
        </p:nvCxnSpPr>
        <p:spPr bwMode="auto">
          <a:xfrm flipH="1" flipV="1">
            <a:off x="7020272" y="1700808"/>
            <a:ext cx="36004" cy="2232248"/>
          </a:xfrm>
          <a:prstGeom prst="straightConnector1">
            <a:avLst/>
          </a:prstGeom>
          <a:solidFill>
            <a:schemeClr val="tx2"/>
          </a:solidFill>
          <a:ln w="25400" cap="flat" cmpd="sng" algn="ctr">
            <a:solidFill>
              <a:schemeClr val="tx1"/>
            </a:solidFill>
            <a:prstDash val="solid"/>
            <a:round/>
            <a:headEnd type="arrow"/>
            <a:tailEnd type="arrow"/>
          </a:ln>
          <a:effectLst/>
        </p:spPr>
      </p:cxnSp>
      <p:cxnSp>
        <p:nvCxnSpPr>
          <p:cNvPr id="3" name="Connecteur droit avec flèche 2"/>
          <p:cNvCxnSpPr/>
          <p:nvPr/>
        </p:nvCxnSpPr>
        <p:spPr bwMode="auto">
          <a:xfrm>
            <a:off x="4932040" y="4327851"/>
            <a:ext cx="1296144" cy="0"/>
          </a:xfrm>
          <a:prstGeom prst="straightConnector1">
            <a:avLst/>
          </a:prstGeom>
          <a:ln w="19050">
            <a:solidFill>
              <a:schemeClr val="tx1"/>
            </a:solidFill>
            <a:headEnd type="arrow"/>
            <a:tailEnd type="arrow"/>
          </a:ln>
        </p:spPr>
        <p:style>
          <a:lnRef idx="1">
            <a:schemeClr val="accent4"/>
          </a:lnRef>
          <a:fillRef idx="0">
            <a:schemeClr val="accent4"/>
          </a:fillRef>
          <a:effectRef idx="0">
            <a:schemeClr val="accent4"/>
          </a:effectRef>
          <a:fontRef idx="minor">
            <a:schemeClr val="tx1"/>
          </a:fontRef>
        </p:style>
      </p:cxnSp>
      <p:cxnSp>
        <p:nvCxnSpPr>
          <p:cNvPr id="56" name="Connecteur droit avec flèche 55"/>
          <p:cNvCxnSpPr/>
          <p:nvPr/>
        </p:nvCxnSpPr>
        <p:spPr bwMode="auto">
          <a:xfrm flipH="1">
            <a:off x="1763688" y="5661248"/>
            <a:ext cx="4860000" cy="0"/>
          </a:xfrm>
          <a:prstGeom prst="straightConnector1">
            <a:avLst/>
          </a:prstGeom>
          <a:ln w="19050">
            <a:solidFill>
              <a:schemeClr val="tx1"/>
            </a:solidFill>
            <a:headEnd type="none" w="med" len="med"/>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p:txBody>
          <a:bodyPr/>
          <a:lstStyle/>
          <a:p>
            <a:r>
              <a:rPr lang="fr-FR" dirty="0" smtClean="0"/>
              <a:t>Banlieue Est : cap vers les sciences</a:t>
            </a:r>
            <a:endParaRPr lang="fr-FR" dirty="0"/>
          </a:p>
        </p:txBody>
      </p:sp>
      <p:sp>
        <p:nvSpPr>
          <p:cNvPr id="8" name="Espace réservé du numéro de diapositive 5"/>
          <p:cNvSpPr>
            <a:spLocks noGrp="1"/>
          </p:cNvSpPr>
          <p:nvPr>
            <p:ph type="sldNum" sz="quarter" idx="12"/>
          </p:nvPr>
        </p:nvSpPr>
        <p:spPr/>
        <p:txBody>
          <a:bodyPr/>
          <a:lstStyle/>
          <a:p>
            <a:r>
              <a:rPr lang="fr-FR" dirty="0"/>
              <a:t>p. </a:t>
            </a:r>
            <a:fld id="{C2CA341C-DE27-4689-A9BB-3E29DD2A9E2A}" type="slidenum">
              <a:rPr lang="fr-FR"/>
              <a:pPr/>
              <a:t>7</a:t>
            </a:fld>
            <a:endParaRPr lang="fr-FR" dirty="0"/>
          </a:p>
        </p:txBody>
      </p:sp>
      <p:sp>
        <p:nvSpPr>
          <p:cNvPr id="10242" name="Rectangle 2"/>
          <p:cNvSpPr>
            <a:spLocks noGrp="1" noChangeArrowheads="1"/>
          </p:cNvSpPr>
          <p:nvPr>
            <p:ph type="title"/>
          </p:nvPr>
        </p:nvSpPr>
        <p:spPr/>
        <p:txBody>
          <a:bodyPr/>
          <a:lstStyle/>
          <a:p>
            <a:r>
              <a:rPr lang="fr-FR" dirty="0" smtClean="0"/>
              <a:t>DESCRIPTION DE LA CORDEE</a:t>
            </a:r>
            <a:endParaRPr lang="fr-FR" dirty="0"/>
          </a:p>
        </p:txBody>
      </p:sp>
      <p:sp>
        <p:nvSpPr>
          <p:cNvPr id="10246" name="Text Box 6"/>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dirty="0"/>
              <a:t>2</a:t>
            </a:r>
          </a:p>
        </p:txBody>
      </p:sp>
      <p:pic>
        <p:nvPicPr>
          <p:cNvPr id="10247" name="Picture 7" descr="D:\Prof\Clients\PLAN CREATIF\Upec (v97-2000)\Charte\Ppt\bandeau_orange.png"/>
          <p:cNvPicPr>
            <a:picLocks noChangeAspect="1" noChangeArrowheads="1"/>
          </p:cNvPicPr>
          <p:nvPr/>
        </p:nvPicPr>
        <p:blipFill>
          <a:blip r:embed="rId2" cstate="print"/>
          <a:srcRect/>
          <a:stretch>
            <a:fillRect/>
          </a:stretch>
        </p:blipFill>
        <p:spPr bwMode="auto">
          <a:xfrm>
            <a:off x="251520" y="222250"/>
            <a:ext cx="8570913" cy="387350"/>
          </a:xfrm>
          <a:prstGeom prst="rect">
            <a:avLst/>
          </a:prstGeom>
          <a:noFill/>
        </p:spPr>
      </p:pic>
      <p:sp>
        <p:nvSpPr>
          <p:cNvPr id="14" name="ZoneTexte 13"/>
          <p:cNvSpPr txBox="1"/>
          <p:nvPr/>
        </p:nvSpPr>
        <p:spPr>
          <a:xfrm>
            <a:off x="348927" y="944535"/>
            <a:ext cx="8496944" cy="4001095"/>
          </a:xfrm>
          <a:prstGeom prst="rect">
            <a:avLst/>
          </a:prstGeom>
          <a:noFill/>
        </p:spPr>
        <p:txBody>
          <a:bodyPr wrap="square" rtlCol="0">
            <a:spAutoFit/>
          </a:bodyPr>
          <a:lstStyle/>
          <a:p>
            <a:pPr algn="l"/>
            <a:r>
              <a:rPr lang="fr-FR" sz="1600" b="1" dirty="0" smtClean="0"/>
              <a:t>&gt; </a:t>
            </a:r>
            <a:r>
              <a:rPr lang="fr-FR" sz="1800" b="1" dirty="0" smtClean="0"/>
              <a:t>Pour les collèges</a:t>
            </a:r>
          </a:p>
          <a:p>
            <a:pPr algn="l"/>
            <a:endParaRPr lang="fr-FR" sz="1600" b="1" dirty="0" smtClean="0"/>
          </a:p>
          <a:p>
            <a:pPr algn="just"/>
            <a:r>
              <a:rPr lang="fr-FR" sz="1600" dirty="0" smtClean="0">
                <a:latin typeface="+mn-lt"/>
                <a:cs typeface="Arial"/>
              </a:rPr>
              <a:t>● </a:t>
            </a:r>
            <a:r>
              <a:rPr lang="fr-FR" sz="1600" dirty="0" smtClean="0">
                <a:latin typeface="+mn-lt"/>
              </a:rPr>
              <a:t>Un </a:t>
            </a:r>
            <a:r>
              <a:rPr lang="fr-FR" sz="1600" b="1" dirty="0" smtClean="0">
                <a:latin typeface="+mn-lt"/>
              </a:rPr>
              <a:t>tutorat</a:t>
            </a:r>
            <a:r>
              <a:rPr lang="fr-FR" sz="1600" dirty="0" smtClean="0">
                <a:latin typeface="+mn-lt"/>
              </a:rPr>
              <a:t> prenant la forme d’un </a:t>
            </a:r>
            <a:r>
              <a:rPr lang="fr-FR" sz="1600" b="1" dirty="0" smtClean="0">
                <a:latin typeface="+mn-lt"/>
              </a:rPr>
              <a:t>accompagnement éducatif </a:t>
            </a:r>
            <a:r>
              <a:rPr lang="fr-FR" sz="1600" dirty="0" smtClean="0">
                <a:latin typeface="+mn-lt"/>
              </a:rPr>
              <a:t>(aide aux devoirs, ateliers scientifiques, préparation au brevet des collège,...) pour des élèves de 5</a:t>
            </a:r>
            <a:r>
              <a:rPr lang="fr-FR" sz="1600" baseline="30000" dirty="0" smtClean="0">
                <a:latin typeface="+mn-lt"/>
              </a:rPr>
              <a:t>ème</a:t>
            </a:r>
            <a:r>
              <a:rPr lang="fr-FR" sz="1600" dirty="0" smtClean="0">
                <a:latin typeface="+mn-lt"/>
              </a:rPr>
              <a:t>, 4</a:t>
            </a:r>
            <a:r>
              <a:rPr lang="fr-FR" sz="1600" baseline="30000" dirty="0" smtClean="0">
                <a:latin typeface="+mn-lt"/>
              </a:rPr>
              <a:t>ème</a:t>
            </a:r>
            <a:r>
              <a:rPr lang="fr-FR" sz="1600" dirty="0" smtClean="0">
                <a:latin typeface="+mn-lt"/>
              </a:rPr>
              <a:t> et 3</a:t>
            </a:r>
            <a:r>
              <a:rPr lang="fr-FR" sz="1600" baseline="30000" dirty="0" smtClean="0">
                <a:latin typeface="+mn-lt"/>
              </a:rPr>
              <a:t>ème</a:t>
            </a:r>
            <a:r>
              <a:rPr lang="fr-FR" sz="1600" dirty="0">
                <a:latin typeface="+mn-lt"/>
              </a:rPr>
              <a:t> </a:t>
            </a:r>
            <a:r>
              <a:rPr lang="fr-FR" sz="1600" dirty="0" smtClean="0">
                <a:latin typeface="+mn-lt"/>
              </a:rPr>
              <a:t>en renfort des actions déjà menées dans les deux collèges.</a:t>
            </a:r>
          </a:p>
          <a:p>
            <a:pPr algn="just"/>
            <a:endParaRPr lang="fr-FR" sz="1600" dirty="0" smtClean="0">
              <a:latin typeface="+mn-lt"/>
            </a:endParaRPr>
          </a:p>
          <a:p>
            <a:pPr algn="just"/>
            <a:r>
              <a:rPr lang="fr-FR" sz="1600" dirty="0" smtClean="0">
                <a:latin typeface="+mn-lt"/>
              </a:rPr>
              <a:t>Ces interventions auront lieu dans chaque collège à raison d‘environ une heure et demie par semaine pour environ 4 élèves par tuteur.</a:t>
            </a:r>
          </a:p>
          <a:p>
            <a:pPr algn="just"/>
            <a:endParaRPr lang="fr-FR" sz="1600" dirty="0" smtClean="0">
              <a:latin typeface="+mn-lt"/>
            </a:endParaRPr>
          </a:p>
          <a:p>
            <a:pPr algn="just"/>
            <a:r>
              <a:rPr lang="fr-FR" sz="1600" dirty="0" smtClean="0">
                <a:latin typeface="+mn-lt"/>
              </a:rPr>
              <a:t>Les tuteurs seront des étudiants de 3</a:t>
            </a:r>
            <a:r>
              <a:rPr lang="fr-FR" sz="1600" baseline="30000" dirty="0" smtClean="0">
                <a:latin typeface="+mn-lt"/>
              </a:rPr>
              <a:t>ème</a:t>
            </a:r>
            <a:r>
              <a:rPr lang="fr-FR" sz="1600" dirty="0" smtClean="0">
                <a:latin typeface="+mn-lt"/>
              </a:rPr>
              <a:t> année de licence de la faculté des sciences et technologie qui sont susceptibles par ce biais de découvrir les métiers de l'enseignement.</a:t>
            </a:r>
          </a:p>
          <a:p>
            <a:pPr algn="just"/>
            <a:endParaRPr lang="fr-FR" sz="1600" dirty="0" smtClean="0">
              <a:latin typeface="+mn-lt"/>
            </a:endParaRPr>
          </a:p>
          <a:p>
            <a:pPr algn="just"/>
            <a:r>
              <a:rPr lang="fr-FR" sz="1600" dirty="0" smtClean="0">
                <a:latin typeface="+mn-lt"/>
                <a:cs typeface="Arial"/>
              </a:rPr>
              <a:t>● </a:t>
            </a:r>
            <a:r>
              <a:rPr lang="fr-FR" sz="1600" dirty="0" smtClean="0">
                <a:latin typeface="+mn-lt"/>
              </a:rPr>
              <a:t>Une ouverture sur la culture scientifique par la visite de musée (</a:t>
            </a:r>
            <a:r>
              <a:rPr lang="fr-FR" sz="1600" dirty="0" err="1" smtClean="0">
                <a:latin typeface="+mn-lt"/>
              </a:rPr>
              <a:t>Exploradôme</a:t>
            </a:r>
            <a:r>
              <a:rPr lang="fr-FR" sz="1600" dirty="0" smtClean="0">
                <a:latin typeface="+mn-lt"/>
              </a:rPr>
              <a:t>, Palais de la Découverte, …), de laboratoires (CRRET, LISA, …)</a:t>
            </a:r>
          </a:p>
          <a:p>
            <a:pPr algn="l"/>
            <a:endParaRPr lang="fr-F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p:txBody>
          <a:bodyPr/>
          <a:lstStyle/>
          <a:p>
            <a:r>
              <a:rPr lang="fr-FR" dirty="0" smtClean="0"/>
              <a:t>Banlieue Est : cap vers les sciences</a:t>
            </a:r>
            <a:endParaRPr lang="fr-FR" dirty="0"/>
          </a:p>
        </p:txBody>
      </p:sp>
      <p:sp>
        <p:nvSpPr>
          <p:cNvPr id="8" name="Espace réservé du numéro de diapositive 5"/>
          <p:cNvSpPr>
            <a:spLocks noGrp="1"/>
          </p:cNvSpPr>
          <p:nvPr>
            <p:ph type="sldNum" sz="quarter" idx="12"/>
          </p:nvPr>
        </p:nvSpPr>
        <p:spPr/>
        <p:txBody>
          <a:bodyPr/>
          <a:lstStyle/>
          <a:p>
            <a:r>
              <a:rPr lang="fr-FR"/>
              <a:t>p. </a:t>
            </a:r>
            <a:fld id="{C2CA341C-DE27-4689-A9BB-3E29DD2A9E2A}" type="slidenum">
              <a:rPr lang="fr-FR"/>
              <a:pPr/>
              <a:t>8</a:t>
            </a:fld>
            <a:endParaRPr lang="fr-FR"/>
          </a:p>
        </p:txBody>
      </p:sp>
      <p:sp>
        <p:nvSpPr>
          <p:cNvPr id="10242" name="Rectangle 2"/>
          <p:cNvSpPr>
            <a:spLocks noGrp="1" noChangeArrowheads="1"/>
          </p:cNvSpPr>
          <p:nvPr>
            <p:ph type="title"/>
          </p:nvPr>
        </p:nvSpPr>
        <p:spPr/>
        <p:txBody>
          <a:bodyPr/>
          <a:lstStyle/>
          <a:p>
            <a:r>
              <a:rPr lang="fr-FR" dirty="0" smtClean="0"/>
              <a:t>DESCRIPTION DE LA CORDEE</a:t>
            </a:r>
            <a:endParaRPr lang="fr-FR" dirty="0"/>
          </a:p>
        </p:txBody>
      </p:sp>
      <p:sp>
        <p:nvSpPr>
          <p:cNvPr id="10246" name="Text Box 6"/>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a:t>2</a:t>
            </a:r>
          </a:p>
        </p:txBody>
      </p:sp>
      <p:pic>
        <p:nvPicPr>
          <p:cNvPr id="10247" name="Picture 7" descr="D:\Prof\Clients\PLAN CREATIF\Upec (v97-2000)\Charte\Ppt\bandeau_orange.png"/>
          <p:cNvPicPr>
            <a:picLocks noChangeAspect="1" noChangeArrowheads="1"/>
          </p:cNvPicPr>
          <p:nvPr/>
        </p:nvPicPr>
        <p:blipFill>
          <a:blip r:embed="rId2" cstate="print"/>
          <a:srcRect/>
          <a:stretch>
            <a:fillRect/>
          </a:stretch>
        </p:blipFill>
        <p:spPr bwMode="auto">
          <a:xfrm>
            <a:off x="251520" y="222250"/>
            <a:ext cx="8570913" cy="387350"/>
          </a:xfrm>
          <a:prstGeom prst="rect">
            <a:avLst/>
          </a:prstGeom>
          <a:noFill/>
        </p:spPr>
      </p:pic>
      <p:sp>
        <p:nvSpPr>
          <p:cNvPr id="14" name="ZoneTexte 13"/>
          <p:cNvSpPr txBox="1"/>
          <p:nvPr/>
        </p:nvSpPr>
        <p:spPr>
          <a:xfrm>
            <a:off x="334114" y="695909"/>
            <a:ext cx="8558366" cy="2893100"/>
          </a:xfrm>
          <a:prstGeom prst="rect">
            <a:avLst/>
          </a:prstGeom>
          <a:noFill/>
        </p:spPr>
        <p:txBody>
          <a:bodyPr wrap="square" rtlCol="0">
            <a:spAutoFit/>
          </a:bodyPr>
          <a:lstStyle/>
          <a:p>
            <a:pPr algn="l"/>
            <a:r>
              <a:rPr lang="fr-FR" b="1" dirty="0" smtClean="0"/>
              <a:t>&gt; Un </a:t>
            </a:r>
            <a:r>
              <a:rPr lang="fr-FR" b="1" dirty="0"/>
              <a:t>lien collège-lycée </a:t>
            </a:r>
            <a:endParaRPr lang="fr-FR" b="1" dirty="0" smtClean="0"/>
          </a:p>
          <a:p>
            <a:pPr marL="285750" indent="-285750" algn="l">
              <a:buFont typeface="Wingdings"/>
              <a:buChar char="Ø"/>
            </a:pPr>
            <a:endParaRPr lang="fr-FR" dirty="0" smtClean="0"/>
          </a:p>
          <a:p>
            <a:pPr algn="just"/>
            <a:r>
              <a:rPr lang="fr-FR" dirty="0" smtClean="0">
                <a:latin typeface="+mn-lt"/>
                <a:cs typeface="Arial"/>
              </a:rPr>
              <a:t> </a:t>
            </a:r>
            <a:r>
              <a:rPr lang="fr-FR" sz="1600" dirty="0" smtClean="0">
                <a:latin typeface="+mn-lt"/>
              </a:rPr>
              <a:t>Les liens  collège-lycée sont développés par l’organisation :</a:t>
            </a:r>
          </a:p>
          <a:p>
            <a:pPr algn="just"/>
            <a:endParaRPr lang="fr-FR" sz="1600" dirty="0" smtClean="0">
              <a:latin typeface="+mn-lt"/>
            </a:endParaRPr>
          </a:p>
          <a:p>
            <a:pPr marL="82550" lvl="1" algn="just">
              <a:spcAft>
                <a:spcPts val="600"/>
              </a:spcAft>
              <a:buFontTx/>
              <a:buChar char="-"/>
            </a:pPr>
            <a:r>
              <a:rPr lang="fr-FR" sz="1600" dirty="0" smtClean="0">
                <a:latin typeface="+mn-lt"/>
              </a:rPr>
              <a:t> de travaux pratiques de physique-chimie et de SVT encadrés par les enseignants de Champlain et des étudiants de la faculté des sciences et technologie.</a:t>
            </a:r>
          </a:p>
          <a:p>
            <a:pPr marL="82550" lvl="1" algn="just">
              <a:spcAft>
                <a:spcPts val="600"/>
              </a:spcAft>
              <a:buFontTx/>
              <a:buChar char="-"/>
            </a:pPr>
            <a:r>
              <a:rPr lang="fr-FR" sz="1600" dirty="0" smtClean="0">
                <a:latin typeface="+mn-lt"/>
              </a:rPr>
              <a:t> de présentation de la conduite des projets technologiques d’élèves de terminale STL du lycée Liberté à destination des collégiens,</a:t>
            </a:r>
          </a:p>
          <a:p>
            <a:pPr marL="82550" indent="-82550" algn="just" defTabSz="450850"/>
            <a:r>
              <a:rPr lang="fr-FR" sz="1600" dirty="0" smtClean="0">
                <a:latin typeface="+mn-lt"/>
              </a:rPr>
              <a:t>  - couplés à une visite de découverte du lycée par les collégiens, encadrés par leurs tuteurs, et permettant aux futurs lycéens de mieux appréhender la vie,  l'enseignement au sein du lycée (échanges avec des lycéens, 	enseignants…). </a:t>
            </a:r>
          </a:p>
        </p:txBody>
      </p:sp>
      <p:pic>
        <p:nvPicPr>
          <p:cNvPr id="2051" name="Picture 3" descr="C:\Users\rela_pub\Documents\ancien-pc\Mes documents\Relations Publiques Thanh-My\Cordées de la Réussite\Photos Cordée\Cordées Conférence\IMG_2238cop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3573016"/>
            <a:ext cx="5096418" cy="2497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677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pied de page 4"/>
          <p:cNvSpPr>
            <a:spLocks noGrp="1"/>
          </p:cNvSpPr>
          <p:nvPr>
            <p:ph type="ftr" sz="quarter" idx="11"/>
          </p:nvPr>
        </p:nvSpPr>
        <p:spPr/>
        <p:txBody>
          <a:bodyPr/>
          <a:lstStyle/>
          <a:p>
            <a:r>
              <a:rPr lang="fr-FR" dirty="0" smtClean="0"/>
              <a:t>Banlieue Est : cap vers les sciences</a:t>
            </a:r>
            <a:endParaRPr lang="fr-FR" dirty="0"/>
          </a:p>
        </p:txBody>
      </p:sp>
      <p:sp>
        <p:nvSpPr>
          <p:cNvPr id="8" name="Espace réservé du numéro de diapositive 5"/>
          <p:cNvSpPr>
            <a:spLocks noGrp="1"/>
          </p:cNvSpPr>
          <p:nvPr>
            <p:ph type="sldNum" sz="quarter" idx="12"/>
          </p:nvPr>
        </p:nvSpPr>
        <p:spPr/>
        <p:txBody>
          <a:bodyPr/>
          <a:lstStyle/>
          <a:p>
            <a:r>
              <a:rPr lang="fr-FR"/>
              <a:t>p. </a:t>
            </a:r>
            <a:fld id="{C2CA341C-DE27-4689-A9BB-3E29DD2A9E2A}" type="slidenum">
              <a:rPr lang="fr-FR"/>
              <a:pPr/>
              <a:t>9</a:t>
            </a:fld>
            <a:endParaRPr lang="fr-FR"/>
          </a:p>
        </p:txBody>
      </p:sp>
      <p:sp>
        <p:nvSpPr>
          <p:cNvPr id="10242" name="Rectangle 2"/>
          <p:cNvSpPr>
            <a:spLocks noGrp="1" noChangeArrowheads="1"/>
          </p:cNvSpPr>
          <p:nvPr>
            <p:ph type="title"/>
          </p:nvPr>
        </p:nvSpPr>
        <p:spPr/>
        <p:txBody>
          <a:bodyPr/>
          <a:lstStyle/>
          <a:p>
            <a:r>
              <a:rPr lang="fr-FR" dirty="0" smtClean="0"/>
              <a:t>DESCRIPTION DE LA CORDEE</a:t>
            </a:r>
            <a:endParaRPr lang="fr-FR" dirty="0"/>
          </a:p>
        </p:txBody>
      </p:sp>
      <p:sp>
        <p:nvSpPr>
          <p:cNvPr id="10246" name="Text Box 6"/>
          <p:cNvSpPr txBox="1">
            <a:spLocks noChangeArrowheads="1"/>
          </p:cNvSpPr>
          <p:nvPr/>
        </p:nvSpPr>
        <p:spPr bwMode="auto">
          <a:xfrm>
            <a:off x="7773988" y="395288"/>
            <a:ext cx="406400" cy="519112"/>
          </a:xfrm>
          <a:prstGeom prst="rect">
            <a:avLst/>
          </a:prstGeom>
          <a:noFill/>
          <a:ln w="9525">
            <a:noFill/>
            <a:miter lim="800000"/>
            <a:headEnd/>
            <a:tailEnd/>
          </a:ln>
          <a:effectLst/>
        </p:spPr>
        <p:txBody>
          <a:bodyPr wrap="none" lIns="90000" tIns="46800" rIns="90000" bIns="46800">
            <a:spAutoFit/>
          </a:bodyPr>
          <a:lstStyle/>
          <a:p>
            <a:r>
              <a:rPr lang="fr-FR" sz="2800"/>
              <a:t>2</a:t>
            </a:r>
          </a:p>
        </p:txBody>
      </p:sp>
      <p:pic>
        <p:nvPicPr>
          <p:cNvPr id="10247" name="Picture 7" descr="D:\Prof\Clients\PLAN CREATIF\Upec (v97-2000)\Charte\Ppt\bandeau_orange.png"/>
          <p:cNvPicPr>
            <a:picLocks noChangeAspect="1" noChangeArrowheads="1"/>
          </p:cNvPicPr>
          <p:nvPr/>
        </p:nvPicPr>
        <p:blipFill>
          <a:blip r:embed="rId2" cstate="print"/>
          <a:srcRect/>
          <a:stretch>
            <a:fillRect/>
          </a:stretch>
        </p:blipFill>
        <p:spPr bwMode="auto">
          <a:xfrm>
            <a:off x="285750" y="222250"/>
            <a:ext cx="8570913" cy="387350"/>
          </a:xfrm>
          <a:prstGeom prst="rect">
            <a:avLst/>
          </a:prstGeom>
          <a:noFill/>
        </p:spPr>
      </p:pic>
      <p:sp>
        <p:nvSpPr>
          <p:cNvPr id="14" name="ZoneTexte 13"/>
          <p:cNvSpPr txBox="1"/>
          <p:nvPr/>
        </p:nvSpPr>
        <p:spPr>
          <a:xfrm>
            <a:off x="285750" y="737984"/>
            <a:ext cx="8534722" cy="1631216"/>
          </a:xfrm>
          <a:prstGeom prst="rect">
            <a:avLst/>
          </a:prstGeom>
          <a:noFill/>
        </p:spPr>
        <p:txBody>
          <a:bodyPr wrap="square" rtlCol="0">
            <a:spAutoFit/>
          </a:bodyPr>
          <a:lstStyle/>
          <a:p>
            <a:pPr algn="l"/>
            <a:r>
              <a:rPr lang="fr-FR" sz="1800" b="1" dirty="0" smtClean="0"/>
              <a:t>&gt; Pour les lycées</a:t>
            </a:r>
          </a:p>
          <a:p>
            <a:pPr algn="l"/>
            <a:r>
              <a:rPr lang="fr-FR" sz="1800" b="1" dirty="0" smtClean="0"/>
              <a:t>Une</a:t>
            </a:r>
            <a:r>
              <a:rPr lang="fr-FR" sz="1800" dirty="0" smtClean="0"/>
              <a:t> </a:t>
            </a:r>
            <a:r>
              <a:rPr lang="fr-FR" sz="1800" b="1" dirty="0" smtClean="0"/>
              <a:t>action de découverte de l’université et des sciences </a:t>
            </a:r>
          </a:p>
          <a:p>
            <a:pPr algn="l"/>
            <a:endParaRPr lang="fr-FR" sz="1600" dirty="0" smtClean="0"/>
          </a:p>
          <a:p>
            <a:pPr algn="l"/>
            <a:r>
              <a:rPr lang="fr-FR" sz="1600" b="1" dirty="0" smtClean="0">
                <a:latin typeface="+mn-lt"/>
              </a:rPr>
              <a:t>Lycée Champlain</a:t>
            </a:r>
          </a:p>
          <a:p>
            <a:pPr algn="l"/>
            <a:endParaRPr lang="fr-FR" sz="1600" b="1" dirty="0" smtClean="0">
              <a:latin typeface="+mn-lt"/>
            </a:endParaRPr>
          </a:p>
          <a:p>
            <a:pPr algn="l"/>
            <a:endParaRPr lang="fr-FR" sz="1600" dirty="0" smtClean="0">
              <a:latin typeface="+mn-lt"/>
            </a:endParaRPr>
          </a:p>
        </p:txBody>
      </p:sp>
      <p:pic>
        <p:nvPicPr>
          <p:cNvPr id="9" name="Picture 2"/>
          <p:cNvPicPr>
            <a:picLocks noChangeAspect="1" noChangeArrowheads="1"/>
          </p:cNvPicPr>
          <p:nvPr/>
        </p:nvPicPr>
        <p:blipFill>
          <a:blip r:embed="rId3" cstate="print"/>
          <a:srcRect/>
          <a:stretch>
            <a:fillRect/>
          </a:stretch>
        </p:blipFill>
        <p:spPr bwMode="auto">
          <a:xfrm>
            <a:off x="7308304" y="908720"/>
            <a:ext cx="1443794" cy="2088232"/>
          </a:xfrm>
          <a:prstGeom prst="rect">
            <a:avLst/>
          </a:prstGeom>
          <a:noFill/>
          <a:ln w="9525">
            <a:noFill/>
            <a:miter lim="800000"/>
            <a:headEnd/>
            <a:tailEnd/>
          </a:ln>
          <a:effectLst/>
        </p:spPr>
      </p:pic>
      <p:sp>
        <p:nvSpPr>
          <p:cNvPr id="10" name="Rectangle 9"/>
          <p:cNvSpPr/>
          <p:nvPr/>
        </p:nvSpPr>
        <p:spPr>
          <a:xfrm>
            <a:off x="251520" y="3284984"/>
            <a:ext cx="8568952" cy="2800767"/>
          </a:xfrm>
          <a:prstGeom prst="rect">
            <a:avLst/>
          </a:prstGeom>
        </p:spPr>
        <p:txBody>
          <a:bodyPr wrap="square">
            <a:spAutoFit/>
          </a:bodyPr>
          <a:lstStyle/>
          <a:p>
            <a:pPr algn="just"/>
            <a:r>
              <a:rPr lang="fr-FR" sz="1600" dirty="0" smtClean="0">
                <a:cs typeface="Arial"/>
              </a:rPr>
              <a:t>● A</a:t>
            </a:r>
            <a:r>
              <a:rPr lang="fr-FR" sz="1600" dirty="0" smtClean="0"/>
              <a:t>ccompagnement personnalisé des lycéens qui pourront échanger avec les étudiants autour des enseignements scientifiques, des métiers en lien avec les sciences mais aussi pour la réalisation de leur TPE par exemple (échanges de mails, rencontres..)</a:t>
            </a:r>
          </a:p>
          <a:p>
            <a:pPr algn="just"/>
            <a:endParaRPr lang="fr-FR" sz="1600" dirty="0" smtClean="0"/>
          </a:p>
          <a:p>
            <a:pPr algn="just"/>
            <a:r>
              <a:rPr lang="fr-FR" sz="1600" dirty="0" smtClean="0">
                <a:cs typeface="Arial"/>
              </a:rPr>
              <a:t>● Participation à des conférences données par les scientifiques de la faculté des sciences et technologie (exobiologie, environnement, santé)</a:t>
            </a:r>
            <a:endParaRPr lang="fr-FR" sz="1600" dirty="0" smtClean="0"/>
          </a:p>
          <a:p>
            <a:pPr algn="just"/>
            <a:endParaRPr lang="fr-FR" sz="1600" dirty="0" smtClean="0"/>
          </a:p>
          <a:p>
            <a:pPr algn="just"/>
            <a:r>
              <a:rPr lang="fr-FR" sz="1600" dirty="0" smtClean="0">
                <a:cs typeface="Arial"/>
              </a:rPr>
              <a:t>● </a:t>
            </a:r>
            <a:r>
              <a:rPr lang="fr-FR" sz="1600" dirty="0" smtClean="0"/>
              <a:t>Une ouverture sur la culture scientifique par la visite de musée (Muséum Nationale d’Histoire Naturelle, Cité des Sciences et de l’Industrie), de laboratoires (CRRET, LISA, École Normale Supérieure de Cachan, …) </a:t>
            </a:r>
          </a:p>
        </p:txBody>
      </p:sp>
      <p:sp>
        <p:nvSpPr>
          <p:cNvPr id="11" name="Rectangle 10"/>
          <p:cNvSpPr/>
          <p:nvPr/>
        </p:nvSpPr>
        <p:spPr>
          <a:xfrm>
            <a:off x="323528" y="2060848"/>
            <a:ext cx="6696744" cy="1077218"/>
          </a:xfrm>
          <a:prstGeom prst="rect">
            <a:avLst/>
          </a:prstGeom>
        </p:spPr>
        <p:txBody>
          <a:bodyPr wrap="square">
            <a:spAutoFit/>
          </a:bodyPr>
          <a:lstStyle/>
          <a:p>
            <a:pPr algn="just"/>
            <a:r>
              <a:rPr lang="fr-FR" sz="1600" dirty="0" smtClean="0">
                <a:cs typeface="Arial"/>
              </a:rPr>
              <a:t>● </a:t>
            </a:r>
            <a:r>
              <a:rPr lang="fr-FR" sz="1600" dirty="0" smtClean="0"/>
              <a:t>Participation à des séances de travaux pratiques de biologie et de chimie pour tous les élèves de 1</a:t>
            </a:r>
            <a:r>
              <a:rPr lang="fr-FR" sz="1600" baseline="30000" dirty="0" smtClean="0"/>
              <a:t>re</a:t>
            </a:r>
            <a:r>
              <a:rPr lang="fr-FR" sz="1600" dirty="0" smtClean="0"/>
              <a:t> S du lycée Champlain avec double encadrement : par un enseignant-chercheur de la faculté et par des étudiants se préparant aux métiers de l’enseignement</a:t>
            </a:r>
          </a:p>
        </p:txBody>
      </p:sp>
    </p:spTree>
    <p:extLst>
      <p:ext uri="{BB962C8B-B14F-4D97-AF65-F5344CB8AC3E}">
        <p14:creationId xmlns:p14="http://schemas.microsoft.com/office/powerpoint/2010/main" val="2064671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upec-modele-3-v1_1283783177136">
  <a:themeElements>
    <a:clrScheme name="Thème Office 1">
      <a:dk1>
        <a:srgbClr val="000000"/>
      </a:dk1>
      <a:lt1>
        <a:srgbClr val="FFFFFF"/>
      </a:lt1>
      <a:dk2>
        <a:srgbClr val="E00034"/>
      </a:dk2>
      <a:lt2>
        <a:srgbClr val="CBC7BF"/>
      </a:lt2>
      <a:accent1>
        <a:srgbClr val="55517B"/>
      </a:accent1>
      <a:accent2>
        <a:srgbClr val="E1A02F"/>
      </a:accent2>
      <a:accent3>
        <a:srgbClr val="FFFFFF"/>
      </a:accent3>
      <a:accent4>
        <a:srgbClr val="000000"/>
      </a:accent4>
      <a:accent5>
        <a:srgbClr val="B4B3BF"/>
      </a:accent5>
      <a:accent6>
        <a:srgbClr val="CC912A"/>
      </a:accent6>
      <a:hlink>
        <a:srgbClr val="F04D98"/>
      </a:hlink>
      <a:folHlink>
        <a:srgbClr val="004153"/>
      </a:folHlink>
    </a:clrScheme>
    <a:fontScheme name="Thème Office">
      <a:majorFont>
        <a:latin typeface="Lucida Sans"/>
        <a:ea typeface=""/>
        <a:cs typeface="Times New Roman"/>
      </a:majorFont>
      <a:minorFont>
        <a:latin typeface="Lucida Sans"/>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Lucida Sans" pitchFamily="34" charset="0"/>
            <a:cs typeface="Times New Roman" pitchFamily="18"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400" b="0" i="0" u="none" strike="noStrike" cap="none" normalizeH="0" baseline="0" smtClean="0">
            <a:ln>
              <a:noFill/>
            </a:ln>
            <a:solidFill>
              <a:schemeClr val="tx1"/>
            </a:solidFill>
            <a:effectLst/>
            <a:latin typeface="Lucida Sans" pitchFamily="34" charset="0"/>
            <a:cs typeface="Times New Roman" pitchFamily="18" charset="0"/>
          </a:defRPr>
        </a:defPPr>
      </a:lstStyle>
    </a:lnDef>
  </a:objectDefaults>
  <a:extraClrSchemeLst>
    <a:extraClrScheme>
      <a:clrScheme name="Thème Office 1">
        <a:dk1>
          <a:srgbClr val="000000"/>
        </a:dk1>
        <a:lt1>
          <a:srgbClr val="FFFFFF"/>
        </a:lt1>
        <a:dk2>
          <a:srgbClr val="E00034"/>
        </a:dk2>
        <a:lt2>
          <a:srgbClr val="CBC7BF"/>
        </a:lt2>
        <a:accent1>
          <a:srgbClr val="55517B"/>
        </a:accent1>
        <a:accent2>
          <a:srgbClr val="E1A02F"/>
        </a:accent2>
        <a:accent3>
          <a:srgbClr val="FFFFFF"/>
        </a:accent3>
        <a:accent4>
          <a:srgbClr val="000000"/>
        </a:accent4>
        <a:accent5>
          <a:srgbClr val="B4B3BF"/>
        </a:accent5>
        <a:accent6>
          <a:srgbClr val="CC912A"/>
        </a:accent6>
        <a:hlink>
          <a:srgbClr val="F04D98"/>
        </a:hlink>
        <a:folHlink>
          <a:srgbClr val="00415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upec-modele-3-v1_1283783177136</Template>
  <TotalTime>1473</TotalTime>
  <Words>980</Words>
  <Application>Microsoft Office PowerPoint</Application>
  <PresentationFormat>Affichage à l'écran (4:3)</PresentationFormat>
  <Paragraphs>145</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upec-modele-3-v1_1283783177136</vt:lpstr>
      <vt:lpstr>Présentation PowerPoint</vt:lpstr>
      <vt:lpstr>1.</vt:lpstr>
      <vt:lpstr>OBJECTIFS DE LA CORDEE</vt:lpstr>
      <vt:lpstr>2.</vt:lpstr>
      <vt:lpstr>Présentation PowerPoint</vt:lpstr>
      <vt:lpstr>DESCRIPTION DE LA CORDEE</vt:lpstr>
      <vt:lpstr>DESCRIPTION DE LA CORDEE</vt:lpstr>
      <vt:lpstr>DESCRIPTION DE LA CORDEE</vt:lpstr>
      <vt:lpstr>DESCRIPTION DE LA CORDEE</vt:lpstr>
      <vt:lpstr>DESCRIPTION DE LA CORDEE</vt:lpstr>
      <vt:lpstr>DESCRIPTION DE LA CORDEE</vt:lpstr>
      <vt:lpstr>3.</vt:lpstr>
      <vt:lpstr>MOYENS MIS EN OEUVRE</vt:lpstr>
      <vt:lpstr>4.</vt:lpstr>
      <vt:lpstr>CONTACTS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Communication</dc:creator>
  <cp:lastModifiedBy>rela_pub</cp:lastModifiedBy>
  <cp:revision>59</cp:revision>
  <dcterms:created xsi:type="dcterms:W3CDTF">2010-10-25T09:30:09Z</dcterms:created>
  <dcterms:modified xsi:type="dcterms:W3CDTF">2014-09-22T07:29:20Z</dcterms:modified>
</cp:coreProperties>
</file>